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62" r:id="rId5"/>
    <p:sldId id="264" r:id="rId6"/>
    <p:sldId id="269" r:id="rId7"/>
    <p:sldId id="265" r:id="rId8"/>
    <p:sldId id="270" r:id="rId9"/>
    <p:sldId id="267" r:id="rId10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688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71" autoAdjust="0"/>
    <p:restoredTop sz="94660"/>
  </p:normalViewPr>
  <p:slideViewPr>
    <p:cSldViewPr snapToGrid="0">
      <p:cViewPr>
        <p:scale>
          <a:sx n="81" d="100"/>
          <a:sy n="81" d="100"/>
        </p:scale>
        <p:origin x="-72" y="-43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>
            <a:extLst>
              <a:ext uri="{FF2B5EF4-FFF2-40B4-BE49-F238E27FC236}">
                <a16:creationId xmlns="" xmlns:a16="http://schemas.microsoft.com/office/drawing/2014/main" id="{512CA09D-EEF9-4733-9E0D-8C36FB3FEF17}"/>
              </a:ext>
            </a:extLst>
          </p:cNvPr>
          <p:cNvSpPr/>
          <p:nvPr userDrawn="1"/>
        </p:nvSpPr>
        <p:spPr>
          <a:xfrm>
            <a:off x="0" y="844141"/>
            <a:ext cx="12192000" cy="403781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fld id="{08B9EBBA-996F-894A-B54A-D6246ED52CEA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 err="1"/>
              <a:t>Titolo</a:t>
            </a:r>
            <a:r>
              <a:rPr lang="en-US" dirty="0"/>
              <a:t> </a:t>
            </a:r>
            <a:r>
              <a:rPr lang="en-US" dirty="0" err="1"/>
              <a:t>evento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5" name="Connettore diritto 14">
            <a:extLst>
              <a:ext uri="{FF2B5EF4-FFF2-40B4-BE49-F238E27FC236}">
                <a16:creationId xmlns="" xmlns:a16="http://schemas.microsoft.com/office/drawing/2014/main" id="{5186DD1E-A056-4342-BE80-FF20A2600F78}"/>
              </a:ext>
            </a:extLst>
          </p:cNvPr>
          <p:cNvCxnSpPr>
            <a:cxnSpLocks/>
          </p:cNvCxnSpPr>
          <p:nvPr userDrawn="1"/>
        </p:nvCxnSpPr>
        <p:spPr>
          <a:xfrm>
            <a:off x="5736771" y="4865913"/>
            <a:ext cx="0" cy="11479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="" xmlns:a16="http://schemas.microsoft.com/office/drawing/2014/main" id="{A0DA35CE-634A-41AD-8643-F468F576040E}"/>
              </a:ext>
            </a:extLst>
          </p:cNvPr>
          <p:cNvCxnSpPr>
            <a:cxnSpLocks/>
          </p:cNvCxnSpPr>
          <p:nvPr userDrawn="1"/>
        </p:nvCxnSpPr>
        <p:spPr>
          <a:xfrm>
            <a:off x="5736771" y="348342"/>
            <a:ext cx="0" cy="6858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4C5F7654-60EA-40E7-8A0E-93CF8B3C8F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78355" y="1407348"/>
            <a:ext cx="6981885" cy="29113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="" xmlns:a16="http://schemas.microsoft.com/office/drawing/2014/main" id="{7122C3BE-8235-4CCD-BB14-25E40BA64D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9703064">
            <a:off x="10231893" y="2407144"/>
            <a:ext cx="6162675" cy="59055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259082"/>
            <a:ext cx="1343706" cy="365125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fld id="{9B3A1323-8D79-1946-B0D7-40001CF92E9D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1514" y="6259082"/>
            <a:ext cx="8644320" cy="365125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r>
              <a:rPr lang="en-US" dirty="0"/>
              <a:t>TITOLO PRESENTAZIONE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78331" y="6133608"/>
            <a:ext cx="1062155" cy="490599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15" name="Connettore diritto 14">
            <a:extLst>
              <a:ext uri="{FF2B5EF4-FFF2-40B4-BE49-F238E27FC236}">
                <a16:creationId xmlns="" xmlns:a16="http://schemas.microsoft.com/office/drawing/2014/main" id="{9F1A3202-618A-46CB-812C-07A7E7A50F67}"/>
              </a:ext>
            </a:extLst>
          </p:cNvPr>
          <p:cNvCxnSpPr>
            <a:cxnSpLocks/>
          </p:cNvCxnSpPr>
          <p:nvPr userDrawn="1"/>
        </p:nvCxnSpPr>
        <p:spPr>
          <a:xfrm>
            <a:off x="239485" y="6111837"/>
            <a:ext cx="11501001" cy="0"/>
          </a:xfrm>
          <a:prstGeom prst="line">
            <a:avLst/>
          </a:prstGeom>
          <a:ln w="28575">
            <a:solidFill>
              <a:srgbClr val="00339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ttangolo 12">
            <a:extLst>
              <a:ext uri="{FF2B5EF4-FFF2-40B4-BE49-F238E27FC236}">
                <a16:creationId xmlns="" xmlns:a16="http://schemas.microsoft.com/office/drawing/2014/main" id="{D3AFB88D-AC52-4545-AA1D-B22A7B6EF71E}"/>
              </a:ext>
            </a:extLst>
          </p:cNvPr>
          <p:cNvSpPr/>
          <p:nvPr userDrawn="1"/>
        </p:nvSpPr>
        <p:spPr>
          <a:xfrm>
            <a:off x="253038" y="0"/>
            <a:ext cx="892629" cy="11974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F508D5A1-216C-4C17-A367-35578FA592C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5499" y="80904"/>
            <a:ext cx="707706" cy="1035621"/>
            <a:chOff x="5729731" y="12946325"/>
            <a:chExt cx="3934794" cy="5757967"/>
          </a:xfrm>
        </p:grpSpPr>
        <p:sp>
          <p:nvSpPr>
            <p:cNvPr id="11" name="object 44">
              <a:extLst>
                <a:ext uri="{FF2B5EF4-FFF2-40B4-BE49-F238E27FC236}">
                  <a16:creationId xmlns="" xmlns:a16="http://schemas.microsoft.com/office/drawing/2014/main" id="{7B57D190-C167-4154-8931-1D89CBA75997}"/>
                </a:ext>
              </a:extLst>
            </p:cNvPr>
            <p:cNvSpPr/>
            <p:nvPr/>
          </p:nvSpPr>
          <p:spPr>
            <a:xfrm>
              <a:off x="8210008" y="17394287"/>
              <a:ext cx="1427480" cy="1310005"/>
            </a:xfrm>
            <a:custGeom>
              <a:avLst/>
              <a:gdLst/>
              <a:ahLst/>
              <a:cxnLst/>
              <a:rect l="l" t="t" r="r" b="b"/>
              <a:pathLst>
                <a:path w="1427479" h="1310005">
                  <a:moveTo>
                    <a:pt x="456120" y="0"/>
                  </a:moveTo>
                  <a:lnTo>
                    <a:pt x="108076" y="0"/>
                  </a:lnTo>
                  <a:lnTo>
                    <a:pt x="0" y="1309765"/>
                  </a:lnTo>
                  <a:lnTo>
                    <a:pt x="322402" y="1309765"/>
                  </a:lnTo>
                  <a:lnTo>
                    <a:pt x="362703" y="719885"/>
                  </a:lnTo>
                  <a:lnTo>
                    <a:pt x="365791" y="643809"/>
                  </a:lnTo>
                  <a:lnTo>
                    <a:pt x="365478" y="579079"/>
                  </a:lnTo>
                  <a:lnTo>
                    <a:pt x="363732" y="520514"/>
                  </a:lnTo>
                  <a:lnTo>
                    <a:pt x="362703" y="500081"/>
                  </a:lnTo>
                  <a:lnTo>
                    <a:pt x="628336" y="500081"/>
                  </a:lnTo>
                  <a:lnTo>
                    <a:pt x="456120" y="0"/>
                  </a:lnTo>
                  <a:close/>
                </a:path>
                <a:path w="1427479" h="1310005">
                  <a:moveTo>
                    <a:pt x="1361314" y="500081"/>
                  </a:moveTo>
                  <a:lnTo>
                    <a:pt x="1066145" y="500081"/>
                  </a:lnTo>
                  <a:lnTo>
                    <a:pt x="1062013" y="571512"/>
                  </a:lnTo>
                  <a:lnTo>
                    <a:pt x="1060635" y="618219"/>
                  </a:lnTo>
                  <a:lnTo>
                    <a:pt x="1062013" y="660808"/>
                  </a:lnTo>
                  <a:lnTo>
                    <a:pt x="1066145" y="719885"/>
                  </a:lnTo>
                  <a:lnTo>
                    <a:pt x="1106420" y="1309765"/>
                  </a:lnTo>
                  <a:lnTo>
                    <a:pt x="1426997" y="1309765"/>
                  </a:lnTo>
                  <a:lnTo>
                    <a:pt x="1361314" y="500081"/>
                  </a:lnTo>
                  <a:close/>
                </a:path>
                <a:path w="1427479" h="1310005">
                  <a:moveTo>
                    <a:pt x="628336" y="500081"/>
                  </a:moveTo>
                  <a:lnTo>
                    <a:pt x="366338" y="500081"/>
                  </a:lnTo>
                  <a:lnTo>
                    <a:pt x="392220" y="580800"/>
                  </a:lnTo>
                  <a:lnTo>
                    <a:pt x="408480" y="630602"/>
                  </a:lnTo>
                  <a:lnTo>
                    <a:pt x="421987" y="670095"/>
                  </a:lnTo>
                  <a:lnTo>
                    <a:pt x="439609" y="719885"/>
                  </a:lnTo>
                  <a:lnTo>
                    <a:pt x="577012" y="1099082"/>
                  </a:lnTo>
                  <a:lnTo>
                    <a:pt x="851802" y="1099082"/>
                  </a:lnTo>
                  <a:lnTo>
                    <a:pt x="971255" y="769342"/>
                  </a:lnTo>
                  <a:lnTo>
                    <a:pt x="712581" y="769342"/>
                  </a:lnTo>
                  <a:lnTo>
                    <a:pt x="690931" y="691790"/>
                  </a:lnTo>
                  <a:lnTo>
                    <a:pt x="676845" y="643425"/>
                  </a:lnTo>
                  <a:lnTo>
                    <a:pt x="664139" y="603985"/>
                  </a:lnTo>
                  <a:lnTo>
                    <a:pt x="628336" y="500081"/>
                  </a:lnTo>
                  <a:close/>
                </a:path>
                <a:path w="1427479" h="1310005">
                  <a:moveTo>
                    <a:pt x="1320747" y="0"/>
                  </a:moveTo>
                  <a:lnTo>
                    <a:pt x="972686" y="0"/>
                  </a:lnTo>
                  <a:lnTo>
                    <a:pt x="782175" y="553206"/>
                  </a:lnTo>
                  <a:lnTo>
                    <a:pt x="759516" y="622528"/>
                  </a:lnTo>
                  <a:lnTo>
                    <a:pt x="738227" y="692875"/>
                  </a:lnTo>
                  <a:lnTo>
                    <a:pt x="722431" y="747421"/>
                  </a:lnTo>
                  <a:lnTo>
                    <a:pt x="716250" y="769342"/>
                  </a:lnTo>
                  <a:lnTo>
                    <a:pt x="971255" y="769342"/>
                  </a:lnTo>
                  <a:lnTo>
                    <a:pt x="989171" y="719885"/>
                  </a:lnTo>
                  <a:lnTo>
                    <a:pt x="1012993" y="650774"/>
                  </a:lnTo>
                  <a:lnTo>
                    <a:pt x="1036814" y="579079"/>
                  </a:lnTo>
                  <a:lnTo>
                    <a:pt x="1055138" y="522836"/>
                  </a:lnTo>
                  <a:lnTo>
                    <a:pt x="1062468" y="500081"/>
                  </a:lnTo>
                  <a:lnTo>
                    <a:pt x="1361314" y="500081"/>
                  </a:lnTo>
                  <a:lnTo>
                    <a:pt x="1320747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45">
              <a:extLst>
                <a:ext uri="{FF2B5EF4-FFF2-40B4-BE49-F238E27FC236}">
                  <a16:creationId xmlns="" xmlns:a16="http://schemas.microsoft.com/office/drawing/2014/main" id="{9DC66B1D-7D45-47B5-99C3-B15FD30DA290}"/>
                </a:ext>
              </a:extLst>
            </p:cNvPr>
            <p:cNvSpPr/>
            <p:nvPr/>
          </p:nvSpPr>
          <p:spPr>
            <a:xfrm>
              <a:off x="5729731" y="17394280"/>
              <a:ext cx="2423795" cy="1310005"/>
            </a:xfrm>
            <a:custGeom>
              <a:avLst/>
              <a:gdLst/>
              <a:ahLst/>
              <a:cxnLst/>
              <a:rect l="l" t="t" r="r" b="b"/>
              <a:pathLst>
                <a:path w="2423795" h="1310005">
                  <a:moveTo>
                    <a:pt x="1747573" y="0"/>
                  </a:moveTo>
                  <a:lnTo>
                    <a:pt x="1282272" y="0"/>
                  </a:lnTo>
                  <a:lnTo>
                    <a:pt x="1282272" y="1309773"/>
                  </a:lnTo>
                  <a:lnTo>
                    <a:pt x="1747573" y="1309773"/>
                  </a:lnTo>
                  <a:lnTo>
                    <a:pt x="1800481" y="1308387"/>
                  </a:lnTo>
                  <a:lnTo>
                    <a:pt x="1851650" y="1304256"/>
                  </a:lnTo>
                  <a:lnTo>
                    <a:pt x="1901021" y="1297418"/>
                  </a:lnTo>
                  <a:lnTo>
                    <a:pt x="1948540" y="1287912"/>
                  </a:lnTo>
                  <a:lnTo>
                    <a:pt x="1994148" y="1275776"/>
                  </a:lnTo>
                  <a:lnTo>
                    <a:pt x="2037788" y="1261051"/>
                  </a:lnTo>
                  <a:lnTo>
                    <a:pt x="2079404" y="1243775"/>
                  </a:lnTo>
                  <a:lnTo>
                    <a:pt x="2118939" y="1223986"/>
                  </a:lnTo>
                  <a:lnTo>
                    <a:pt x="2156336" y="1201723"/>
                  </a:lnTo>
                  <a:lnTo>
                    <a:pt x="2191538" y="1177026"/>
                  </a:lnTo>
                  <a:lnTo>
                    <a:pt x="2224488" y="1149934"/>
                  </a:lnTo>
                  <a:lnTo>
                    <a:pt x="2255129" y="1120484"/>
                  </a:lnTo>
                  <a:lnTo>
                    <a:pt x="2283405" y="1088717"/>
                  </a:lnTo>
                  <a:lnTo>
                    <a:pt x="2309257" y="1054670"/>
                  </a:lnTo>
                  <a:lnTo>
                    <a:pt x="2321937" y="1034984"/>
                  </a:lnTo>
                  <a:lnTo>
                    <a:pt x="1602849" y="1034984"/>
                  </a:lnTo>
                  <a:lnTo>
                    <a:pt x="1602849" y="274772"/>
                  </a:lnTo>
                  <a:lnTo>
                    <a:pt x="2324433" y="274772"/>
                  </a:lnTo>
                  <a:lnTo>
                    <a:pt x="2309257" y="251431"/>
                  </a:lnTo>
                  <a:lnTo>
                    <a:pt x="2283405" y="217735"/>
                  </a:lnTo>
                  <a:lnTo>
                    <a:pt x="2255129" y="186327"/>
                  </a:lnTo>
                  <a:lnTo>
                    <a:pt x="2224488" y="157240"/>
                  </a:lnTo>
                  <a:lnTo>
                    <a:pt x="2191538" y="130507"/>
                  </a:lnTo>
                  <a:lnTo>
                    <a:pt x="2156336" y="106161"/>
                  </a:lnTo>
                  <a:lnTo>
                    <a:pt x="2118939" y="84237"/>
                  </a:lnTo>
                  <a:lnTo>
                    <a:pt x="2079404" y="64766"/>
                  </a:lnTo>
                  <a:lnTo>
                    <a:pt x="2037788" y="47784"/>
                  </a:lnTo>
                  <a:lnTo>
                    <a:pt x="1994148" y="33322"/>
                  </a:lnTo>
                  <a:lnTo>
                    <a:pt x="1948540" y="21415"/>
                  </a:lnTo>
                  <a:lnTo>
                    <a:pt x="1901021" y="12096"/>
                  </a:lnTo>
                  <a:lnTo>
                    <a:pt x="1851650" y="5398"/>
                  </a:lnTo>
                  <a:lnTo>
                    <a:pt x="1800481" y="1355"/>
                  </a:lnTo>
                  <a:lnTo>
                    <a:pt x="1747573" y="0"/>
                  </a:lnTo>
                  <a:close/>
                </a:path>
                <a:path w="2423795" h="1310005">
                  <a:moveTo>
                    <a:pt x="2324433" y="274772"/>
                  </a:moveTo>
                  <a:lnTo>
                    <a:pt x="1734724" y="274772"/>
                  </a:lnTo>
                  <a:lnTo>
                    <a:pt x="1783246" y="277045"/>
                  </a:lnTo>
                  <a:lnTo>
                    <a:pt x="1828921" y="283850"/>
                  </a:lnTo>
                  <a:lnTo>
                    <a:pt x="1871571" y="295166"/>
                  </a:lnTo>
                  <a:lnTo>
                    <a:pt x="1911013" y="310975"/>
                  </a:lnTo>
                  <a:lnTo>
                    <a:pt x="1947069" y="331256"/>
                  </a:lnTo>
                  <a:lnTo>
                    <a:pt x="1979558" y="355990"/>
                  </a:lnTo>
                  <a:lnTo>
                    <a:pt x="2008299" y="385155"/>
                  </a:lnTo>
                  <a:lnTo>
                    <a:pt x="2033113" y="418733"/>
                  </a:lnTo>
                  <a:lnTo>
                    <a:pt x="2053819" y="456703"/>
                  </a:lnTo>
                  <a:lnTo>
                    <a:pt x="2070238" y="499046"/>
                  </a:lnTo>
                  <a:lnTo>
                    <a:pt x="2082188" y="545741"/>
                  </a:lnTo>
                  <a:lnTo>
                    <a:pt x="2089491" y="596769"/>
                  </a:lnTo>
                  <a:lnTo>
                    <a:pt x="2091965" y="652109"/>
                  </a:lnTo>
                  <a:lnTo>
                    <a:pt x="2089581" y="707907"/>
                  </a:lnTo>
                  <a:lnTo>
                    <a:pt x="2082518" y="759442"/>
                  </a:lnTo>
                  <a:lnTo>
                    <a:pt x="2070912" y="806680"/>
                  </a:lnTo>
                  <a:lnTo>
                    <a:pt x="2054898" y="849585"/>
                  </a:lnTo>
                  <a:lnTo>
                    <a:pt x="2034611" y="888122"/>
                  </a:lnTo>
                  <a:lnTo>
                    <a:pt x="2010187" y="922257"/>
                  </a:lnTo>
                  <a:lnTo>
                    <a:pt x="1981760" y="951954"/>
                  </a:lnTo>
                  <a:lnTo>
                    <a:pt x="1949466" y="977178"/>
                  </a:lnTo>
                  <a:lnTo>
                    <a:pt x="1913441" y="997895"/>
                  </a:lnTo>
                  <a:lnTo>
                    <a:pt x="1873818" y="1014069"/>
                  </a:lnTo>
                  <a:lnTo>
                    <a:pt x="1830735" y="1025665"/>
                  </a:lnTo>
                  <a:lnTo>
                    <a:pt x="1784325" y="1032648"/>
                  </a:lnTo>
                  <a:lnTo>
                    <a:pt x="1734724" y="1034984"/>
                  </a:lnTo>
                  <a:lnTo>
                    <a:pt x="2321937" y="1034984"/>
                  </a:lnTo>
                  <a:lnTo>
                    <a:pt x="2353466" y="979895"/>
                  </a:lnTo>
                  <a:lnTo>
                    <a:pt x="2371709" y="939245"/>
                  </a:lnTo>
                  <a:lnTo>
                    <a:pt x="2387302" y="896471"/>
                  </a:lnTo>
                  <a:lnTo>
                    <a:pt x="2400187" y="851613"/>
                  </a:lnTo>
                  <a:lnTo>
                    <a:pt x="2410308" y="804708"/>
                  </a:lnTo>
                  <a:lnTo>
                    <a:pt x="2417607" y="755797"/>
                  </a:lnTo>
                  <a:lnTo>
                    <a:pt x="2422029" y="704918"/>
                  </a:lnTo>
                  <a:lnTo>
                    <a:pt x="2423515" y="652109"/>
                  </a:lnTo>
                  <a:lnTo>
                    <a:pt x="2422029" y="599331"/>
                  </a:lnTo>
                  <a:lnTo>
                    <a:pt x="2417607" y="548539"/>
                  </a:lnTo>
                  <a:lnTo>
                    <a:pt x="2410308" y="499767"/>
                  </a:lnTo>
                  <a:lnTo>
                    <a:pt x="2400187" y="453049"/>
                  </a:lnTo>
                  <a:lnTo>
                    <a:pt x="2387302" y="408418"/>
                  </a:lnTo>
                  <a:lnTo>
                    <a:pt x="2371709" y="365907"/>
                  </a:lnTo>
                  <a:lnTo>
                    <a:pt x="2353466" y="325550"/>
                  </a:lnTo>
                  <a:lnTo>
                    <a:pt x="2332630" y="287380"/>
                  </a:lnTo>
                  <a:lnTo>
                    <a:pt x="2324433" y="274772"/>
                  </a:lnTo>
                  <a:close/>
                </a:path>
                <a:path w="2423795" h="1310005">
                  <a:moveTo>
                    <a:pt x="782200" y="0"/>
                  </a:moveTo>
                  <a:lnTo>
                    <a:pt x="445146" y="0"/>
                  </a:lnTo>
                  <a:lnTo>
                    <a:pt x="0" y="1309773"/>
                  </a:lnTo>
                  <a:lnTo>
                    <a:pt x="329732" y="1309773"/>
                  </a:lnTo>
                  <a:lnTo>
                    <a:pt x="408498" y="1034984"/>
                  </a:lnTo>
                  <a:lnTo>
                    <a:pt x="1133942" y="1034984"/>
                  </a:lnTo>
                  <a:lnTo>
                    <a:pt x="1046788" y="778539"/>
                  </a:lnTo>
                  <a:lnTo>
                    <a:pt x="483612" y="778539"/>
                  </a:lnTo>
                  <a:lnTo>
                    <a:pt x="558718" y="523887"/>
                  </a:lnTo>
                  <a:lnTo>
                    <a:pt x="577068" y="453910"/>
                  </a:lnTo>
                  <a:lnTo>
                    <a:pt x="594210" y="380327"/>
                  </a:lnTo>
                  <a:lnTo>
                    <a:pt x="606885" y="322199"/>
                  </a:lnTo>
                  <a:lnTo>
                    <a:pt x="611834" y="298587"/>
                  </a:lnTo>
                  <a:lnTo>
                    <a:pt x="883676" y="298587"/>
                  </a:lnTo>
                  <a:lnTo>
                    <a:pt x="782200" y="0"/>
                  </a:lnTo>
                  <a:close/>
                </a:path>
                <a:path w="2423795" h="1310005">
                  <a:moveTo>
                    <a:pt x="1133942" y="1034984"/>
                  </a:moveTo>
                  <a:lnTo>
                    <a:pt x="817005" y="1034984"/>
                  </a:lnTo>
                  <a:lnTo>
                    <a:pt x="897606" y="1309773"/>
                  </a:lnTo>
                  <a:lnTo>
                    <a:pt x="1227330" y="1309773"/>
                  </a:lnTo>
                  <a:lnTo>
                    <a:pt x="1133942" y="1034984"/>
                  </a:lnTo>
                  <a:close/>
                </a:path>
                <a:path w="2423795" h="1310005">
                  <a:moveTo>
                    <a:pt x="883676" y="298587"/>
                  </a:moveTo>
                  <a:lnTo>
                    <a:pt x="615495" y="298587"/>
                  </a:lnTo>
                  <a:lnTo>
                    <a:pt x="632817" y="382474"/>
                  </a:lnTo>
                  <a:lnTo>
                    <a:pt x="644125" y="433905"/>
                  </a:lnTo>
                  <a:lnTo>
                    <a:pt x="654402" y="474002"/>
                  </a:lnTo>
                  <a:lnTo>
                    <a:pt x="668628" y="523887"/>
                  </a:lnTo>
                  <a:lnTo>
                    <a:pt x="741891" y="778539"/>
                  </a:lnTo>
                  <a:lnTo>
                    <a:pt x="1046788" y="778539"/>
                  </a:lnTo>
                  <a:lnTo>
                    <a:pt x="883676" y="298587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46">
              <a:extLst>
                <a:ext uri="{FF2B5EF4-FFF2-40B4-BE49-F238E27FC236}">
                  <a16:creationId xmlns="" xmlns:a16="http://schemas.microsoft.com/office/drawing/2014/main" id="{BB6D31EE-8D2F-4B73-9099-A9F8688DB2AD}"/>
                </a:ext>
              </a:extLst>
            </p:cNvPr>
            <p:cNvSpPr/>
            <p:nvPr/>
          </p:nvSpPr>
          <p:spPr>
            <a:xfrm>
              <a:off x="5738321" y="17089704"/>
              <a:ext cx="3926204" cy="0"/>
            </a:xfrm>
            <a:custGeom>
              <a:avLst/>
              <a:gdLst/>
              <a:ahLst/>
              <a:cxnLst/>
              <a:rect l="l" t="t" r="r" b="b"/>
              <a:pathLst>
                <a:path w="3926204">
                  <a:moveTo>
                    <a:pt x="0" y="0"/>
                  </a:moveTo>
                  <a:lnTo>
                    <a:pt x="3926129" y="0"/>
                  </a:lnTo>
                </a:path>
              </a:pathLst>
            </a:custGeom>
            <a:ln w="40752">
              <a:solidFill>
                <a:srgbClr val="0033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47">
              <a:extLst>
                <a:ext uri="{FF2B5EF4-FFF2-40B4-BE49-F238E27FC236}">
                  <a16:creationId xmlns="" xmlns:a16="http://schemas.microsoft.com/office/drawing/2014/main" id="{A26085D1-F7E5-43C8-8B24-F22D7C5137F2}"/>
                </a:ext>
              </a:extLst>
            </p:cNvPr>
            <p:cNvSpPr/>
            <p:nvPr/>
          </p:nvSpPr>
          <p:spPr>
            <a:xfrm>
              <a:off x="7464267" y="12946325"/>
              <a:ext cx="457834" cy="435609"/>
            </a:xfrm>
            <a:custGeom>
              <a:avLst/>
              <a:gdLst/>
              <a:ahLst/>
              <a:cxnLst/>
              <a:rect l="l" t="t" r="r" b="b"/>
              <a:pathLst>
                <a:path w="457834" h="435609">
                  <a:moveTo>
                    <a:pt x="228650" y="0"/>
                  </a:moveTo>
                  <a:lnTo>
                    <a:pt x="168396" y="157741"/>
                  </a:lnTo>
                  <a:lnTo>
                    <a:pt x="0" y="166512"/>
                  </a:lnTo>
                  <a:lnTo>
                    <a:pt x="131371" y="272418"/>
                  </a:lnTo>
                  <a:lnTo>
                    <a:pt x="87553" y="435387"/>
                  </a:lnTo>
                  <a:lnTo>
                    <a:pt x="228977" y="343235"/>
                  </a:lnTo>
                  <a:lnTo>
                    <a:pt x="345526" y="343235"/>
                  </a:lnTo>
                  <a:lnTo>
                    <a:pt x="326331" y="272251"/>
                  </a:lnTo>
                  <a:lnTo>
                    <a:pt x="457519" y="166101"/>
                  </a:lnTo>
                  <a:lnTo>
                    <a:pt x="289046" y="157599"/>
                  </a:lnTo>
                  <a:lnTo>
                    <a:pt x="228650" y="0"/>
                  </a:lnTo>
                  <a:close/>
                </a:path>
                <a:path w="457834" h="435609">
                  <a:moveTo>
                    <a:pt x="345526" y="343235"/>
                  </a:moveTo>
                  <a:lnTo>
                    <a:pt x="228977" y="343235"/>
                  </a:lnTo>
                  <a:lnTo>
                    <a:pt x="370367" y="435102"/>
                  </a:lnTo>
                  <a:lnTo>
                    <a:pt x="345526" y="343235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48">
              <a:extLst>
                <a:ext uri="{FF2B5EF4-FFF2-40B4-BE49-F238E27FC236}">
                  <a16:creationId xmlns="" xmlns:a16="http://schemas.microsoft.com/office/drawing/2014/main" id="{02CE4B8D-1AAF-4CE7-8D08-AE2B9B25D69B}"/>
                </a:ext>
              </a:extLst>
            </p:cNvPr>
            <p:cNvSpPr/>
            <p:nvPr/>
          </p:nvSpPr>
          <p:spPr>
            <a:xfrm>
              <a:off x="9186595" y="14648322"/>
              <a:ext cx="436245" cy="457834"/>
            </a:xfrm>
            <a:custGeom>
              <a:avLst/>
              <a:gdLst/>
              <a:ahLst/>
              <a:cxnLst/>
              <a:rect l="l" t="t" r="r" b="b"/>
              <a:pathLst>
                <a:path w="436245" h="457834">
                  <a:moveTo>
                    <a:pt x="277002" y="326817"/>
                  </a:moveTo>
                  <a:lnTo>
                    <a:pt x="164325" y="326817"/>
                  </a:lnTo>
                  <a:lnTo>
                    <a:pt x="271145" y="457452"/>
                  </a:lnTo>
                  <a:lnTo>
                    <a:pt x="277002" y="326817"/>
                  </a:lnTo>
                  <a:close/>
                </a:path>
                <a:path w="436245" h="457834">
                  <a:moveTo>
                    <a:pt x="0" y="88918"/>
                  </a:moveTo>
                  <a:lnTo>
                    <a:pt x="92839" y="229848"/>
                  </a:lnTo>
                  <a:lnTo>
                    <a:pt x="1717" y="371749"/>
                  </a:lnTo>
                  <a:lnTo>
                    <a:pt x="164325" y="326817"/>
                  </a:lnTo>
                  <a:lnTo>
                    <a:pt x="277002" y="326817"/>
                  </a:lnTo>
                  <a:lnTo>
                    <a:pt x="278701" y="288921"/>
                  </a:lnTo>
                  <a:lnTo>
                    <a:pt x="436083" y="227762"/>
                  </a:lnTo>
                  <a:lnTo>
                    <a:pt x="278006" y="168262"/>
                  </a:lnTo>
                  <a:lnTo>
                    <a:pt x="275921" y="131815"/>
                  </a:lnTo>
                  <a:lnTo>
                    <a:pt x="163111" y="131815"/>
                  </a:lnTo>
                  <a:lnTo>
                    <a:pt x="0" y="88918"/>
                  </a:lnTo>
                  <a:close/>
                </a:path>
                <a:path w="436245" h="457834">
                  <a:moveTo>
                    <a:pt x="268381" y="0"/>
                  </a:moveTo>
                  <a:lnTo>
                    <a:pt x="163111" y="131815"/>
                  </a:lnTo>
                  <a:lnTo>
                    <a:pt x="275921" y="131815"/>
                  </a:lnTo>
                  <a:lnTo>
                    <a:pt x="268381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49">
              <a:extLst>
                <a:ext uri="{FF2B5EF4-FFF2-40B4-BE49-F238E27FC236}">
                  <a16:creationId xmlns="" xmlns:a16="http://schemas.microsoft.com/office/drawing/2014/main" id="{1AEC1988-02A8-4940-A2B3-2E4BA8D13C46}"/>
                </a:ext>
              </a:extLst>
            </p:cNvPr>
            <p:cNvSpPr/>
            <p:nvPr/>
          </p:nvSpPr>
          <p:spPr>
            <a:xfrm>
              <a:off x="8916999" y="15507118"/>
              <a:ext cx="448309" cy="455295"/>
            </a:xfrm>
            <a:custGeom>
              <a:avLst/>
              <a:gdLst/>
              <a:ahLst/>
              <a:cxnLst/>
              <a:rect l="l" t="t" r="r" b="b"/>
              <a:pathLst>
                <a:path w="448309" h="455294">
                  <a:moveTo>
                    <a:pt x="140092" y="0"/>
                  </a:moveTo>
                  <a:lnTo>
                    <a:pt x="149926" y="168430"/>
                  </a:lnTo>
                  <a:lnTo>
                    <a:pt x="0" y="245596"/>
                  </a:lnTo>
                  <a:lnTo>
                    <a:pt x="163211" y="288225"/>
                  </a:lnTo>
                  <a:lnTo>
                    <a:pt x="190260" y="454763"/>
                  </a:lnTo>
                  <a:lnTo>
                    <a:pt x="281189" y="312685"/>
                  </a:lnTo>
                  <a:lnTo>
                    <a:pt x="426855" y="312685"/>
                  </a:lnTo>
                  <a:lnTo>
                    <a:pt x="341007" y="207884"/>
                  </a:lnTo>
                  <a:lnTo>
                    <a:pt x="385954" y="118857"/>
                  </a:lnTo>
                  <a:lnTo>
                    <a:pt x="259837" y="118857"/>
                  </a:lnTo>
                  <a:lnTo>
                    <a:pt x="140092" y="0"/>
                  </a:lnTo>
                  <a:close/>
                </a:path>
                <a:path w="448309" h="455294">
                  <a:moveTo>
                    <a:pt x="426855" y="312685"/>
                  </a:moveTo>
                  <a:lnTo>
                    <a:pt x="281189" y="312685"/>
                  </a:lnTo>
                  <a:lnTo>
                    <a:pt x="448078" y="338594"/>
                  </a:lnTo>
                  <a:lnTo>
                    <a:pt x="426855" y="312685"/>
                  </a:lnTo>
                  <a:close/>
                </a:path>
                <a:path w="448309" h="455294">
                  <a:moveTo>
                    <a:pt x="416959" y="57447"/>
                  </a:moveTo>
                  <a:lnTo>
                    <a:pt x="259837" y="118857"/>
                  </a:lnTo>
                  <a:lnTo>
                    <a:pt x="385954" y="118857"/>
                  </a:lnTo>
                  <a:lnTo>
                    <a:pt x="416959" y="57447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50">
              <a:extLst>
                <a:ext uri="{FF2B5EF4-FFF2-40B4-BE49-F238E27FC236}">
                  <a16:creationId xmlns="" xmlns:a16="http://schemas.microsoft.com/office/drawing/2014/main" id="{B0AF7C17-52A2-42EE-849F-5E0865953968}"/>
                </a:ext>
              </a:extLst>
            </p:cNvPr>
            <p:cNvSpPr/>
            <p:nvPr/>
          </p:nvSpPr>
          <p:spPr>
            <a:xfrm>
              <a:off x="7461848" y="16379815"/>
              <a:ext cx="457834" cy="436245"/>
            </a:xfrm>
            <a:custGeom>
              <a:avLst/>
              <a:gdLst/>
              <a:ahLst/>
              <a:cxnLst/>
              <a:rect l="l" t="t" r="r" b="b"/>
              <a:pathLst>
                <a:path w="457834" h="436244">
                  <a:moveTo>
                    <a:pt x="85903" y="1549"/>
                  </a:moveTo>
                  <a:lnTo>
                    <a:pt x="130701" y="164258"/>
                  </a:lnTo>
                  <a:lnTo>
                    <a:pt x="0" y="271003"/>
                  </a:lnTo>
                  <a:lnTo>
                    <a:pt x="168539" y="278592"/>
                  </a:lnTo>
                  <a:lnTo>
                    <a:pt x="229597" y="436057"/>
                  </a:lnTo>
                  <a:lnTo>
                    <a:pt x="289155" y="277972"/>
                  </a:lnTo>
                  <a:lnTo>
                    <a:pt x="457477" y="268540"/>
                  </a:lnTo>
                  <a:lnTo>
                    <a:pt x="325669" y="163077"/>
                  </a:lnTo>
                  <a:lnTo>
                    <a:pt x="344266" y="92738"/>
                  </a:lnTo>
                  <a:lnTo>
                    <a:pt x="227729" y="92738"/>
                  </a:lnTo>
                  <a:lnTo>
                    <a:pt x="85903" y="1549"/>
                  </a:lnTo>
                  <a:close/>
                </a:path>
                <a:path w="457834" h="436244">
                  <a:moveTo>
                    <a:pt x="368784" y="0"/>
                  </a:moveTo>
                  <a:lnTo>
                    <a:pt x="227729" y="92738"/>
                  </a:lnTo>
                  <a:lnTo>
                    <a:pt x="344266" y="92738"/>
                  </a:lnTo>
                  <a:lnTo>
                    <a:pt x="368784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51">
              <a:extLst>
                <a:ext uri="{FF2B5EF4-FFF2-40B4-BE49-F238E27FC236}">
                  <a16:creationId xmlns="" xmlns:a16="http://schemas.microsoft.com/office/drawing/2014/main" id="{B4B22C0A-16E2-465E-A4F0-6106F264DE23}"/>
                </a:ext>
              </a:extLst>
            </p:cNvPr>
            <p:cNvSpPr/>
            <p:nvPr/>
          </p:nvSpPr>
          <p:spPr>
            <a:xfrm>
              <a:off x="6615689" y="16115360"/>
              <a:ext cx="454659" cy="448945"/>
            </a:xfrm>
            <a:custGeom>
              <a:avLst/>
              <a:gdLst/>
              <a:ahLst/>
              <a:cxnLst/>
              <a:rect l="l" t="t" r="r" b="b"/>
              <a:pathLst>
                <a:path w="454659" h="448944">
                  <a:moveTo>
                    <a:pt x="207951" y="0"/>
                  </a:moveTo>
                  <a:lnTo>
                    <a:pt x="166411" y="163588"/>
                  </a:lnTo>
                  <a:lnTo>
                    <a:pt x="0" y="191516"/>
                  </a:lnTo>
                  <a:lnTo>
                    <a:pt x="142638" y="281708"/>
                  </a:lnTo>
                  <a:lnTo>
                    <a:pt x="117793" y="448631"/>
                  </a:lnTo>
                  <a:lnTo>
                    <a:pt x="247808" y="340865"/>
                  </a:lnTo>
                  <a:lnTo>
                    <a:pt x="368936" y="340865"/>
                  </a:lnTo>
                  <a:lnTo>
                    <a:pt x="336425" y="259066"/>
                  </a:lnTo>
                  <a:lnTo>
                    <a:pt x="443896" y="149490"/>
                  </a:lnTo>
                  <a:lnTo>
                    <a:pt x="286081" y="149490"/>
                  </a:lnTo>
                  <a:lnTo>
                    <a:pt x="207951" y="0"/>
                  </a:lnTo>
                  <a:close/>
                </a:path>
                <a:path w="454659" h="448944">
                  <a:moveTo>
                    <a:pt x="368936" y="340865"/>
                  </a:moveTo>
                  <a:lnTo>
                    <a:pt x="247808" y="340865"/>
                  </a:lnTo>
                  <a:lnTo>
                    <a:pt x="398731" y="415828"/>
                  </a:lnTo>
                  <a:lnTo>
                    <a:pt x="368936" y="340865"/>
                  </a:lnTo>
                  <a:close/>
                </a:path>
                <a:path w="454659" h="448944">
                  <a:moveTo>
                    <a:pt x="454511" y="138668"/>
                  </a:moveTo>
                  <a:lnTo>
                    <a:pt x="286081" y="149490"/>
                  </a:lnTo>
                  <a:lnTo>
                    <a:pt x="443896" y="149490"/>
                  </a:lnTo>
                  <a:lnTo>
                    <a:pt x="454511" y="138668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52">
              <a:extLst>
                <a:ext uri="{FF2B5EF4-FFF2-40B4-BE49-F238E27FC236}">
                  <a16:creationId xmlns="" xmlns:a16="http://schemas.microsoft.com/office/drawing/2014/main" id="{1349815B-C894-4E81-867C-1D28E96582D1}"/>
                </a:ext>
              </a:extLst>
            </p:cNvPr>
            <p:cNvSpPr/>
            <p:nvPr/>
          </p:nvSpPr>
          <p:spPr>
            <a:xfrm>
              <a:off x="6026109" y="15526494"/>
              <a:ext cx="446405" cy="455930"/>
            </a:xfrm>
            <a:custGeom>
              <a:avLst/>
              <a:gdLst/>
              <a:ahLst/>
              <a:cxnLst/>
              <a:rect l="l" t="t" r="r" b="b"/>
              <a:pathLst>
                <a:path w="446404" h="455930">
                  <a:moveTo>
                    <a:pt x="279964" y="315902"/>
                  </a:moveTo>
                  <a:lnTo>
                    <a:pt x="166378" y="315902"/>
                  </a:lnTo>
                  <a:lnTo>
                    <a:pt x="260389" y="455826"/>
                  </a:lnTo>
                  <a:lnTo>
                    <a:pt x="279964" y="315902"/>
                  </a:lnTo>
                  <a:close/>
                </a:path>
                <a:path w="446404" h="455930">
                  <a:moveTo>
                    <a:pt x="24769" y="63729"/>
                  </a:moveTo>
                  <a:lnTo>
                    <a:pt x="104181" y="212550"/>
                  </a:lnTo>
                  <a:lnTo>
                    <a:pt x="0" y="345413"/>
                  </a:lnTo>
                  <a:lnTo>
                    <a:pt x="166378" y="315902"/>
                  </a:lnTo>
                  <a:lnTo>
                    <a:pt x="279964" y="315902"/>
                  </a:lnTo>
                  <a:lnTo>
                    <a:pt x="283760" y="288761"/>
                  </a:lnTo>
                  <a:lnTo>
                    <a:pt x="445992" y="242455"/>
                  </a:lnTo>
                  <a:lnTo>
                    <a:pt x="294223" y="168614"/>
                  </a:lnTo>
                  <a:lnTo>
                    <a:pt x="295909" y="121663"/>
                  </a:lnTo>
                  <a:lnTo>
                    <a:pt x="183257" y="121663"/>
                  </a:lnTo>
                  <a:lnTo>
                    <a:pt x="24769" y="63729"/>
                  </a:lnTo>
                  <a:close/>
                </a:path>
                <a:path w="446404" h="455930">
                  <a:moveTo>
                    <a:pt x="300279" y="0"/>
                  </a:moveTo>
                  <a:lnTo>
                    <a:pt x="183257" y="121663"/>
                  </a:lnTo>
                  <a:lnTo>
                    <a:pt x="295909" y="121663"/>
                  </a:lnTo>
                  <a:lnTo>
                    <a:pt x="300279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53">
              <a:extLst>
                <a:ext uri="{FF2B5EF4-FFF2-40B4-BE49-F238E27FC236}">
                  <a16:creationId xmlns="" xmlns:a16="http://schemas.microsoft.com/office/drawing/2014/main" id="{0F781E29-2F04-4078-BFB6-7383A8D47662}"/>
                </a:ext>
              </a:extLst>
            </p:cNvPr>
            <p:cNvSpPr/>
            <p:nvPr/>
          </p:nvSpPr>
          <p:spPr>
            <a:xfrm>
              <a:off x="5753134" y="14655737"/>
              <a:ext cx="436245" cy="457834"/>
            </a:xfrm>
            <a:custGeom>
              <a:avLst/>
              <a:gdLst/>
              <a:ahLst/>
              <a:cxnLst/>
              <a:rect l="l" t="t" r="r" b="b"/>
              <a:pathLst>
                <a:path w="436245" h="457834">
                  <a:moveTo>
                    <a:pt x="165054" y="0"/>
                  </a:moveTo>
                  <a:lnTo>
                    <a:pt x="157456" y="168572"/>
                  </a:lnTo>
                  <a:lnTo>
                    <a:pt x="0" y="229655"/>
                  </a:lnTo>
                  <a:lnTo>
                    <a:pt x="158152" y="289189"/>
                  </a:lnTo>
                  <a:lnTo>
                    <a:pt x="167701" y="457527"/>
                  </a:lnTo>
                  <a:lnTo>
                    <a:pt x="273013" y="325711"/>
                  </a:lnTo>
                  <a:lnTo>
                    <a:pt x="407849" y="325711"/>
                  </a:lnTo>
                  <a:lnTo>
                    <a:pt x="343319" y="227704"/>
                  </a:lnTo>
                  <a:lnTo>
                    <a:pt x="405576" y="130743"/>
                  </a:lnTo>
                  <a:lnTo>
                    <a:pt x="271840" y="130743"/>
                  </a:lnTo>
                  <a:lnTo>
                    <a:pt x="165054" y="0"/>
                  </a:lnTo>
                  <a:close/>
                </a:path>
                <a:path w="436245" h="457834">
                  <a:moveTo>
                    <a:pt x="407849" y="325711"/>
                  </a:moveTo>
                  <a:lnTo>
                    <a:pt x="273013" y="325711"/>
                  </a:lnTo>
                  <a:lnTo>
                    <a:pt x="436116" y="368642"/>
                  </a:lnTo>
                  <a:lnTo>
                    <a:pt x="407849" y="325711"/>
                  </a:lnTo>
                  <a:close/>
                </a:path>
                <a:path w="436245" h="457834">
                  <a:moveTo>
                    <a:pt x="434432" y="85802"/>
                  </a:moveTo>
                  <a:lnTo>
                    <a:pt x="271840" y="130743"/>
                  </a:lnTo>
                  <a:lnTo>
                    <a:pt x="405576" y="130743"/>
                  </a:lnTo>
                  <a:lnTo>
                    <a:pt x="434432" y="85802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54">
              <a:extLst>
                <a:ext uri="{FF2B5EF4-FFF2-40B4-BE49-F238E27FC236}">
                  <a16:creationId xmlns="" xmlns:a16="http://schemas.microsoft.com/office/drawing/2014/main" id="{6133A6AE-2FCF-4784-AE17-7196E509092C}"/>
                </a:ext>
              </a:extLst>
            </p:cNvPr>
            <p:cNvSpPr/>
            <p:nvPr/>
          </p:nvSpPr>
          <p:spPr>
            <a:xfrm>
              <a:off x="6008823" y="13803110"/>
              <a:ext cx="448309" cy="455295"/>
            </a:xfrm>
            <a:custGeom>
              <a:avLst/>
              <a:gdLst/>
              <a:ahLst/>
              <a:cxnLst/>
              <a:rect l="l" t="t" r="r" b="b"/>
              <a:pathLst>
                <a:path w="448310" h="455294">
                  <a:moveTo>
                    <a:pt x="301553" y="336107"/>
                  </a:moveTo>
                  <a:lnTo>
                    <a:pt x="188727" y="336107"/>
                  </a:lnTo>
                  <a:lnTo>
                    <a:pt x="308681" y="454721"/>
                  </a:lnTo>
                  <a:lnTo>
                    <a:pt x="301553" y="336107"/>
                  </a:lnTo>
                  <a:close/>
                </a:path>
                <a:path w="448310" h="455294">
                  <a:moveTo>
                    <a:pt x="0" y="116687"/>
                  </a:moveTo>
                  <a:lnTo>
                    <a:pt x="107372" y="247171"/>
                  </a:lnTo>
                  <a:lnTo>
                    <a:pt x="31672" y="397818"/>
                  </a:lnTo>
                  <a:lnTo>
                    <a:pt x="188727" y="336107"/>
                  </a:lnTo>
                  <a:lnTo>
                    <a:pt x="301553" y="336107"/>
                  </a:lnTo>
                  <a:lnTo>
                    <a:pt x="298554" y="286190"/>
                  </a:lnTo>
                  <a:lnTo>
                    <a:pt x="448304" y="208730"/>
                  </a:lnTo>
                  <a:lnTo>
                    <a:pt x="284908" y="166528"/>
                  </a:lnTo>
                  <a:lnTo>
                    <a:pt x="280924" y="142261"/>
                  </a:lnTo>
                  <a:lnTo>
                    <a:pt x="166931" y="142261"/>
                  </a:lnTo>
                  <a:lnTo>
                    <a:pt x="0" y="116687"/>
                  </a:lnTo>
                  <a:close/>
                </a:path>
                <a:path w="448310" h="455294">
                  <a:moveTo>
                    <a:pt x="257567" y="0"/>
                  </a:moveTo>
                  <a:lnTo>
                    <a:pt x="166931" y="142261"/>
                  </a:lnTo>
                  <a:lnTo>
                    <a:pt x="280924" y="142261"/>
                  </a:lnTo>
                  <a:lnTo>
                    <a:pt x="257567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55">
              <a:extLst>
                <a:ext uri="{FF2B5EF4-FFF2-40B4-BE49-F238E27FC236}">
                  <a16:creationId xmlns="" xmlns:a16="http://schemas.microsoft.com/office/drawing/2014/main" id="{7623DD57-4024-492E-875F-EF4BC1F9AB1C}"/>
                </a:ext>
              </a:extLst>
            </p:cNvPr>
            <p:cNvSpPr/>
            <p:nvPr/>
          </p:nvSpPr>
          <p:spPr>
            <a:xfrm>
              <a:off x="6607430" y="13204825"/>
              <a:ext cx="455295" cy="447675"/>
            </a:xfrm>
            <a:custGeom>
              <a:avLst/>
              <a:gdLst/>
              <a:ahLst/>
              <a:cxnLst/>
              <a:rect l="l" t="t" r="r" b="b"/>
              <a:pathLst>
                <a:path w="455295" h="447675">
                  <a:moveTo>
                    <a:pt x="114308" y="0"/>
                  </a:moveTo>
                  <a:lnTo>
                    <a:pt x="141315" y="166813"/>
                  </a:lnTo>
                  <a:lnTo>
                    <a:pt x="0" y="258781"/>
                  </a:lnTo>
                  <a:lnTo>
                    <a:pt x="166746" y="284598"/>
                  </a:lnTo>
                  <a:lnTo>
                    <a:pt x="210598" y="447508"/>
                  </a:lnTo>
                  <a:lnTo>
                    <a:pt x="286776" y="296853"/>
                  </a:lnTo>
                  <a:lnTo>
                    <a:pt x="446576" y="296853"/>
                  </a:lnTo>
                  <a:lnTo>
                    <a:pt x="335286" y="186582"/>
                  </a:lnTo>
                  <a:lnTo>
                    <a:pt x="366021" y="106183"/>
                  </a:lnTo>
                  <a:lnTo>
                    <a:pt x="245605" y="106183"/>
                  </a:lnTo>
                  <a:lnTo>
                    <a:pt x="114308" y="0"/>
                  </a:lnTo>
                  <a:close/>
                </a:path>
                <a:path w="455295" h="447675">
                  <a:moveTo>
                    <a:pt x="446576" y="296853"/>
                  </a:moveTo>
                  <a:lnTo>
                    <a:pt x="286776" y="296853"/>
                  </a:lnTo>
                  <a:lnTo>
                    <a:pt x="455140" y="305339"/>
                  </a:lnTo>
                  <a:lnTo>
                    <a:pt x="446576" y="296853"/>
                  </a:lnTo>
                  <a:close/>
                </a:path>
                <a:path w="455295" h="447675">
                  <a:moveTo>
                    <a:pt x="395539" y="28966"/>
                  </a:moveTo>
                  <a:lnTo>
                    <a:pt x="245605" y="106183"/>
                  </a:lnTo>
                  <a:lnTo>
                    <a:pt x="366021" y="106183"/>
                  </a:lnTo>
                  <a:lnTo>
                    <a:pt x="395539" y="28966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56">
              <a:extLst>
                <a:ext uri="{FF2B5EF4-FFF2-40B4-BE49-F238E27FC236}">
                  <a16:creationId xmlns="" xmlns:a16="http://schemas.microsoft.com/office/drawing/2014/main" id="{10E2E80E-21DC-4DA7-93A3-A064C7DF4811}"/>
                </a:ext>
              </a:extLst>
            </p:cNvPr>
            <p:cNvSpPr/>
            <p:nvPr/>
          </p:nvSpPr>
          <p:spPr>
            <a:xfrm>
              <a:off x="6531439" y="13210486"/>
              <a:ext cx="3078385" cy="372695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>
            <a:extLst>
              <a:ext uri="{FF2B5EF4-FFF2-40B4-BE49-F238E27FC236}">
                <a16:creationId xmlns="" xmlns:a16="http://schemas.microsoft.com/office/drawing/2014/main" id="{14AB52F8-BE6C-4E5A-B8D7-3639B963CC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9703064">
            <a:off x="10231893" y="2407144"/>
            <a:ext cx="6162675" cy="5905500"/>
          </a:xfrm>
          <a:prstGeom prst="rect">
            <a:avLst/>
          </a:prstGeom>
        </p:spPr>
      </p:pic>
      <p:sp>
        <p:nvSpPr>
          <p:cNvPr id="13" name="Rettangolo 12">
            <a:extLst>
              <a:ext uri="{FF2B5EF4-FFF2-40B4-BE49-F238E27FC236}">
                <a16:creationId xmlns="" xmlns:a16="http://schemas.microsoft.com/office/drawing/2014/main" id="{64B98025-FCAA-4D0A-8F6D-A573ACDE1096}"/>
              </a:ext>
            </a:extLst>
          </p:cNvPr>
          <p:cNvSpPr/>
          <p:nvPr userDrawn="1"/>
        </p:nvSpPr>
        <p:spPr>
          <a:xfrm>
            <a:off x="253038" y="0"/>
            <a:ext cx="892629" cy="11974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Date Placeholder 3">
            <a:extLst>
              <a:ext uri="{FF2B5EF4-FFF2-40B4-BE49-F238E27FC236}">
                <a16:creationId xmlns="" xmlns:a16="http://schemas.microsoft.com/office/drawing/2014/main" id="{BD6607C2-D022-49EB-9B93-D42BE23E04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34626" y="6259082"/>
            <a:ext cx="1343706" cy="365125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fld id="{9B3A1323-8D79-1946-B0D7-40001CF92E9D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="" xmlns:a16="http://schemas.microsoft.com/office/drawing/2014/main" id="{1257F9D7-6DEA-4CCB-8A2A-EA6E9BD1A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259082"/>
            <a:ext cx="8644320" cy="365125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r>
              <a:rPr lang="en-US" dirty="0"/>
              <a:t>TITOLO PRESENTAZIONE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="" xmlns:a16="http://schemas.microsoft.com/office/drawing/2014/main" id="{4F6307CD-C1A2-4CBF-8A67-A504ADBD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8331" y="6133608"/>
            <a:ext cx="1062155" cy="490599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21" name="Connettore diritto 20">
            <a:extLst>
              <a:ext uri="{FF2B5EF4-FFF2-40B4-BE49-F238E27FC236}">
                <a16:creationId xmlns="" xmlns:a16="http://schemas.microsoft.com/office/drawing/2014/main" id="{CD54785E-3FB7-42ED-A211-C4A1B8081C48}"/>
              </a:ext>
            </a:extLst>
          </p:cNvPr>
          <p:cNvCxnSpPr>
            <a:cxnSpLocks/>
          </p:cNvCxnSpPr>
          <p:nvPr userDrawn="1"/>
        </p:nvCxnSpPr>
        <p:spPr>
          <a:xfrm>
            <a:off x="239485" y="6111837"/>
            <a:ext cx="11501001" cy="0"/>
          </a:xfrm>
          <a:prstGeom prst="line">
            <a:avLst/>
          </a:prstGeom>
          <a:ln w="28575">
            <a:solidFill>
              <a:srgbClr val="00339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8E0DBAD0-3749-4CDF-A7CA-3FB68A9872D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5499" y="80904"/>
            <a:ext cx="707706" cy="1035621"/>
            <a:chOff x="5729731" y="12946325"/>
            <a:chExt cx="3934794" cy="5757967"/>
          </a:xfrm>
        </p:grpSpPr>
        <p:sp>
          <p:nvSpPr>
            <p:cNvPr id="11" name="object 44">
              <a:extLst>
                <a:ext uri="{FF2B5EF4-FFF2-40B4-BE49-F238E27FC236}">
                  <a16:creationId xmlns="" xmlns:a16="http://schemas.microsoft.com/office/drawing/2014/main" id="{6A4BB87A-2165-4385-9C60-190D66B0DE17}"/>
                </a:ext>
              </a:extLst>
            </p:cNvPr>
            <p:cNvSpPr/>
            <p:nvPr/>
          </p:nvSpPr>
          <p:spPr>
            <a:xfrm>
              <a:off x="8210008" y="17394287"/>
              <a:ext cx="1427480" cy="1310005"/>
            </a:xfrm>
            <a:custGeom>
              <a:avLst/>
              <a:gdLst/>
              <a:ahLst/>
              <a:cxnLst/>
              <a:rect l="l" t="t" r="r" b="b"/>
              <a:pathLst>
                <a:path w="1427479" h="1310005">
                  <a:moveTo>
                    <a:pt x="456120" y="0"/>
                  </a:moveTo>
                  <a:lnTo>
                    <a:pt x="108076" y="0"/>
                  </a:lnTo>
                  <a:lnTo>
                    <a:pt x="0" y="1309765"/>
                  </a:lnTo>
                  <a:lnTo>
                    <a:pt x="322402" y="1309765"/>
                  </a:lnTo>
                  <a:lnTo>
                    <a:pt x="362703" y="719885"/>
                  </a:lnTo>
                  <a:lnTo>
                    <a:pt x="365791" y="643809"/>
                  </a:lnTo>
                  <a:lnTo>
                    <a:pt x="365478" y="579079"/>
                  </a:lnTo>
                  <a:lnTo>
                    <a:pt x="363732" y="520514"/>
                  </a:lnTo>
                  <a:lnTo>
                    <a:pt x="362703" y="500081"/>
                  </a:lnTo>
                  <a:lnTo>
                    <a:pt x="628336" y="500081"/>
                  </a:lnTo>
                  <a:lnTo>
                    <a:pt x="456120" y="0"/>
                  </a:lnTo>
                  <a:close/>
                </a:path>
                <a:path w="1427479" h="1310005">
                  <a:moveTo>
                    <a:pt x="1361314" y="500081"/>
                  </a:moveTo>
                  <a:lnTo>
                    <a:pt x="1066145" y="500081"/>
                  </a:lnTo>
                  <a:lnTo>
                    <a:pt x="1062013" y="571512"/>
                  </a:lnTo>
                  <a:lnTo>
                    <a:pt x="1060635" y="618219"/>
                  </a:lnTo>
                  <a:lnTo>
                    <a:pt x="1062013" y="660808"/>
                  </a:lnTo>
                  <a:lnTo>
                    <a:pt x="1066145" y="719885"/>
                  </a:lnTo>
                  <a:lnTo>
                    <a:pt x="1106420" y="1309765"/>
                  </a:lnTo>
                  <a:lnTo>
                    <a:pt x="1426997" y="1309765"/>
                  </a:lnTo>
                  <a:lnTo>
                    <a:pt x="1361314" y="500081"/>
                  </a:lnTo>
                  <a:close/>
                </a:path>
                <a:path w="1427479" h="1310005">
                  <a:moveTo>
                    <a:pt x="628336" y="500081"/>
                  </a:moveTo>
                  <a:lnTo>
                    <a:pt x="366338" y="500081"/>
                  </a:lnTo>
                  <a:lnTo>
                    <a:pt x="392220" y="580800"/>
                  </a:lnTo>
                  <a:lnTo>
                    <a:pt x="408480" y="630602"/>
                  </a:lnTo>
                  <a:lnTo>
                    <a:pt x="421987" y="670095"/>
                  </a:lnTo>
                  <a:lnTo>
                    <a:pt x="439609" y="719885"/>
                  </a:lnTo>
                  <a:lnTo>
                    <a:pt x="577012" y="1099082"/>
                  </a:lnTo>
                  <a:lnTo>
                    <a:pt x="851802" y="1099082"/>
                  </a:lnTo>
                  <a:lnTo>
                    <a:pt x="971255" y="769342"/>
                  </a:lnTo>
                  <a:lnTo>
                    <a:pt x="712581" y="769342"/>
                  </a:lnTo>
                  <a:lnTo>
                    <a:pt x="690931" y="691790"/>
                  </a:lnTo>
                  <a:lnTo>
                    <a:pt x="676845" y="643425"/>
                  </a:lnTo>
                  <a:lnTo>
                    <a:pt x="664139" y="603985"/>
                  </a:lnTo>
                  <a:lnTo>
                    <a:pt x="628336" y="500081"/>
                  </a:lnTo>
                  <a:close/>
                </a:path>
                <a:path w="1427479" h="1310005">
                  <a:moveTo>
                    <a:pt x="1320747" y="0"/>
                  </a:moveTo>
                  <a:lnTo>
                    <a:pt x="972686" y="0"/>
                  </a:lnTo>
                  <a:lnTo>
                    <a:pt x="782175" y="553206"/>
                  </a:lnTo>
                  <a:lnTo>
                    <a:pt x="759516" y="622528"/>
                  </a:lnTo>
                  <a:lnTo>
                    <a:pt x="738227" y="692875"/>
                  </a:lnTo>
                  <a:lnTo>
                    <a:pt x="722431" y="747421"/>
                  </a:lnTo>
                  <a:lnTo>
                    <a:pt x="716250" y="769342"/>
                  </a:lnTo>
                  <a:lnTo>
                    <a:pt x="971255" y="769342"/>
                  </a:lnTo>
                  <a:lnTo>
                    <a:pt x="989171" y="719885"/>
                  </a:lnTo>
                  <a:lnTo>
                    <a:pt x="1012993" y="650774"/>
                  </a:lnTo>
                  <a:lnTo>
                    <a:pt x="1036814" y="579079"/>
                  </a:lnTo>
                  <a:lnTo>
                    <a:pt x="1055138" y="522836"/>
                  </a:lnTo>
                  <a:lnTo>
                    <a:pt x="1062468" y="500081"/>
                  </a:lnTo>
                  <a:lnTo>
                    <a:pt x="1361314" y="500081"/>
                  </a:lnTo>
                  <a:lnTo>
                    <a:pt x="1320747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45">
              <a:extLst>
                <a:ext uri="{FF2B5EF4-FFF2-40B4-BE49-F238E27FC236}">
                  <a16:creationId xmlns="" xmlns:a16="http://schemas.microsoft.com/office/drawing/2014/main" id="{DEC5B107-CE08-4C98-A862-854F4F0D5A6B}"/>
                </a:ext>
              </a:extLst>
            </p:cNvPr>
            <p:cNvSpPr/>
            <p:nvPr/>
          </p:nvSpPr>
          <p:spPr>
            <a:xfrm>
              <a:off x="5729731" y="17394280"/>
              <a:ext cx="2423795" cy="1310005"/>
            </a:xfrm>
            <a:custGeom>
              <a:avLst/>
              <a:gdLst/>
              <a:ahLst/>
              <a:cxnLst/>
              <a:rect l="l" t="t" r="r" b="b"/>
              <a:pathLst>
                <a:path w="2423795" h="1310005">
                  <a:moveTo>
                    <a:pt x="1747573" y="0"/>
                  </a:moveTo>
                  <a:lnTo>
                    <a:pt x="1282272" y="0"/>
                  </a:lnTo>
                  <a:lnTo>
                    <a:pt x="1282272" y="1309773"/>
                  </a:lnTo>
                  <a:lnTo>
                    <a:pt x="1747573" y="1309773"/>
                  </a:lnTo>
                  <a:lnTo>
                    <a:pt x="1800481" y="1308387"/>
                  </a:lnTo>
                  <a:lnTo>
                    <a:pt x="1851650" y="1304256"/>
                  </a:lnTo>
                  <a:lnTo>
                    <a:pt x="1901021" y="1297418"/>
                  </a:lnTo>
                  <a:lnTo>
                    <a:pt x="1948540" y="1287912"/>
                  </a:lnTo>
                  <a:lnTo>
                    <a:pt x="1994148" y="1275776"/>
                  </a:lnTo>
                  <a:lnTo>
                    <a:pt x="2037788" y="1261051"/>
                  </a:lnTo>
                  <a:lnTo>
                    <a:pt x="2079404" y="1243775"/>
                  </a:lnTo>
                  <a:lnTo>
                    <a:pt x="2118939" y="1223986"/>
                  </a:lnTo>
                  <a:lnTo>
                    <a:pt x="2156336" y="1201723"/>
                  </a:lnTo>
                  <a:lnTo>
                    <a:pt x="2191538" y="1177026"/>
                  </a:lnTo>
                  <a:lnTo>
                    <a:pt x="2224488" y="1149934"/>
                  </a:lnTo>
                  <a:lnTo>
                    <a:pt x="2255129" y="1120484"/>
                  </a:lnTo>
                  <a:lnTo>
                    <a:pt x="2283405" y="1088717"/>
                  </a:lnTo>
                  <a:lnTo>
                    <a:pt x="2309257" y="1054670"/>
                  </a:lnTo>
                  <a:lnTo>
                    <a:pt x="2321937" y="1034984"/>
                  </a:lnTo>
                  <a:lnTo>
                    <a:pt x="1602849" y="1034984"/>
                  </a:lnTo>
                  <a:lnTo>
                    <a:pt x="1602849" y="274772"/>
                  </a:lnTo>
                  <a:lnTo>
                    <a:pt x="2324433" y="274772"/>
                  </a:lnTo>
                  <a:lnTo>
                    <a:pt x="2309257" y="251431"/>
                  </a:lnTo>
                  <a:lnTo>
                    <a:pt x="2283405" y="217735"/>
                  </a:lnTo>
                  <a:lnTo>
                    <a:pt x="2255129" y="186327"/>
                  </a:lnTo>
                  <a:lnTo>
                    <a:pt x="2224488" y="157240"/>
                  </a:lnTo>
                  <a:lnTo>
                    <a:pt x="2191538" y="130507"/>
                  </a:lnTo>
                  <a:lnTo>
                    <a:pt x="2156336" y="106161"/>
                  </a:lnTo>
                  <a:lnTo>
                    <a:pt x="2118939" y="84237"/>
                  </a:lnTo>
                  <a:lnTo>
                    <a:pt x="2079404" y="64766"/>
                  </a:lnTo>
                  <a:lnTo>
                    <a:pt x="2037788" y="47784"/>
                  </a:lnTo>
                  <a:lnTo>
                    <a:pt x="1994148" y="33322"/>
                  </a:lnTo>
                  <a:lnTo>
                    <a:pt x="1948540" y="21415"/>
                  </a:lnTo>
                  <a:lnTo>
                    <a:pt x="1901021" y="12096"/>
                  </a:lnTo>
                  <a:lnTo>
                    <a:pt x="1851650" y="5398"/>
                  </a:lnTo>
                  <a:lnTo>
                    <a:pt x="1800481" y="1355"/>
                  </a:lnTo>
                  <a:lnTo>
                    <a:pt x="1747573" y="0"/>
                  </a:lnTo>
                  <a:close/>
                </a:path>
                <a:path w="2423795" h="1310005">
                  <a:moveTo>
                    <a:pt x="2324433" y="274772"/>
                  </a:moveTo>
                  <a:lnTo>
                    <a:pt x="1734724" y="274772"/>
                  </a:lnTo>
                  <a:lnTo>
                    <a:pt x="1783246" y="277045"/>
                  </a:lnTo>
                  <a:lnTo>
                    <a:pt x="1828921" y="283850"/>
                  </a:lnTo>
                  <a:lnTo>
                    <a:pt x="1871571" y="295166"/>
                  </a:lnTo>
                  <a:lnTo>
                    <a:pt x="1911013" y="310975"/>
                  </a:lnTo>
                  <a:lnTo>
                    <a:pt x="1947069" y="331256"/>
                  </a:lnTo>
                  <a:lnTo>
                    <a:pt x="1979558" y="355990"/>
                  </a:lnTo>
                  <a:lnTo>
                    <a:pt x="2008299" y="385155"/>
                  </a:lnTo>
                  <a:lnTo>
                    <a:pt x="2033113" y="418733"/>
                  </a:lnTo>
                  <a:lnTo>
                    <a:pt x="2053819" y="456703"/>
                  </a:lnTo>
                  <a:lnTo>
                    <a:pt x="2070238" y="499046"/>
                  </a:lnTo>
                  <a:lnTo>
                    <a:pt x="2082188" y="545741"/>
                  </a:lnTo>
                  <a:lnTo>
                    <a:pt x="2089491" y="596769"/>
                  </a:lnTo>
                  <a:lnTo>
                    <a:pt x="2091965" y="652109"/>
                  </a:lnTo>
                  <a:lnTo>
                    <a:pt x="2089581" y="707907"/>
                  </a:lnTo>
                  <a:lnTo>
                    <a:pt x="2082518" y="759442"/>
                  </a:lnTo>
                  <a:lnTo>
                    <a:pt x="2070912" y="806680"/>
                  </a:lnTo>
                  <a:lnTo>
                    <a:pt x="2054898" y="849585"/>
                  </a:lnTo>
                  <a:lnTo>
                    <a:pt x="2034611" y="888122"/>
                  </a:lnTo>
                  <a:lnTo>
                    <a:pt x="2010187" y="922257"/>
                  </a:lnTo>
                  <a:lnTo>
                    <a:pt x="1981760" y="951954"/>
                  </a:lnTo>
                  <a:lnTo>
                    <a:pt x="1949466" y="977178"/>
                  </a:lnTo>
                  <a:lnTo>
                    <a:pt x="1913441" y="997895"/>
                  </a:lnTo>
                  <a:lnTo>
                    <a:pt x="1873818" y="1014069"/>
                  </a:lnTo>
                  <a:lnTo>
                    <a:pt x="1830735" y="1025665"/>
                  </a:lnTo>
                  <a:lnTo>
                    <a:pt x="1784325" y="1032648"/>
                  </a:lnTo>
                  <a:lnTo>
                    <a:pt x="1734724" y="1034984"/>
                  </a:lnTo>
                  <a:lnTo>
                    <a:pt x="2321937" y="1034984"/>
                  </a:lnTo>
                  <a:lnTo>
                    <a:pt x="2353466" y="979895"/>
                  </a:lnTo>
                  <a:lnTo>
                    <a:pt x="2371709" y="939245"/>
                  </a:lnTo>
                  <a:lnTo>
                    <a:pt x="2387302" y="896471"/>
                  </a:lnTo>
                  <a:lnTo>
                    <a:pt x="2400187" y="851613"/>
                  </a:lnTo>
                  <a:lnTo>
                    <a:pt x="2410308" y="804708"/>
                  </a:lnTo>
                  <a:lnTo>
                    <a:pt x="2417607" y="755797"/>
                  </a:lnTo>
                  <a:lnTo>
                    <a:pt x="2422029" y="704918"/>
                  </a:lnTo>
                  <a:lnTo>
                    <a:pt x="2423515" y="652109"/>
                  </a:lnTo>
                  <a:lnTo>
                    <a:pt x="2422029" y="599331"/>
                  </a:lnTo>
                  <a:lnTo>
                    <a:pt x="2417607" y="548539"/>
                  </a:lnTo>
                  <a:lnTo>
                    <a:pt x="2410308" y="499767"/>
                  </a:lnTo>
                  <a:lnTo>
                    <a:pt x="2400187" y="453049"/>
                  </a:lnTo>
                  <a:lnTo>
                    <a:pt x="2387302" y="408418"/>
                  </a:lnTo>
                  <a:lnTo>
                    <a:pt x="2371709" y="365907"/>
                  </a:lnTo>
                  <a:lnTo>
                    <a:pt x="2353466" y="325550"/>
                  </a:lnTo>
                  <a:lnTo>
                    <a:pt x="2332630" y="287380"/>
                  </a:lnTo>
                  <a:lnTo>
                    <a:pt x="2324433" y="274772"/>
                  </a:lnTo>
                  <a:close/>
                </a:path>
                <a:path w="2423795" h="1310005">
                  <a:moveTo>
                    <a:pt x="782200" y="0"/>
                  </a:moveTo>
                  <a:lnTo>
                    <a:pt x="445146" y="0"/>
                  </a:lnTo>
                  <a:lnTo>
                    <a:pt x="0" y="1309773"/>
                  </a:lnTo>
                  <a:lnTo>
                    <a:pt x="329732" y="1309773"/>
                  </a:lnTo>
                  <a:lnTo>
                    <a:pt x="408498" y="1034984"/>
                  </a:lnTo>
                  <a:lnTo>
                    <a:pt x="1133942" y="1034984"/>
                  </a:lnTo>
                  <a:lnTo>
                    <a:pt x="1046788" y="778539"/>
                  </a:lnTo>
                  <a:lnTo>
                    <a:pt x="483612" y="778539"/>
                  </a:lnTo>
                  <a:lnTo>
                    <a:pt x="558718" y="523887"/>
                  </a:lnTo>
                  <a:lnTo>
                    <a:pt x="577068" y="453910"/>
                  </a:lnTo>
                  <a:lnTo>
                    <a:pt x="594210" y="380327"/>
                  </a:lnTo>
                  <a:lnTo>
                    <a:pt x="606885" y="322199"/>
                  </a:lnTo>
                  <a:lnTo>
                    <a:pt x="611834" y="298587"/>
                  </a:lnTo>
                  <a:lnTo>
                    <a:pt x="883676" y="298587"/>
                  </a:lnTo>
                  <a:lnTo>
                    <a:pt x="782200" y="0"/>
                  </a:lnTo>
                  <a:close/>
                </a:path>
                <a:path w="2423795" h="1310005">
                  <a:moveTo>
                    <a:pt x="1133942" y="1034984"/>
                  </a:moveTo>
                  <a:lnTo>
                    <a:pt x="817005" y="1034984"/>
                  </a:lnTo>
                  <a:lnTo>
                    <a:pt x="897606" y="1309773"/>
                  </a:lnTo>
                  <a:lnTo>
                    <a:pt x="1227330" y="1309773"/>
                  </a:lnTo>
                  <a:lnTo>
                    <a:pt x="1133942" y="1034984"/>
                  </a:lnTo>
                  <a:close/>
                </a:path>
                <a:path w="2423795" h="1310005">
                  <a:moveTo>
                    <a:pt x="883676" y="298587"/>
                  </a:moveTo>
                  <a:lnTo>
                    <a:pt x="615495" y="298587"/>
                  </a:lnTo>
                  <a:lnTo>
                    <a:pt x="632817" y="382474"/>
                  </a:lnTo>
                  <a:lnTo>
                    <a:pt x="644125" y="433905"/>
                  </a:lnTo>
                  <a:lnTo>
                    <a:pt x="654402" y="474002"/>
                  </a:lnTo>
                  <a:lnTo>
                    <a:pt x="668628" y="523887"/>
                  </a:lnTo>
                  <a:lnTo>
                    <a:pt x="741891" y="778539"/>
                  </a:lnTo>
                  <a:lnTo>
                    <a:pt x="1046788" y="778539"/>
                  </a:lnTo>
                  <a:lnTo>
                    <a:pt x="883676" y="298587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46">
              <a:extLst>
                <a:ext uri="{FF2B5EF4-FFF2-40B4-BE49-F238E27FC236}">
                  <a16:creationId xmlns="" xmlns:a16="http://schemas.microsoft.com/office/drawing/2014/main" id="{4D45BA01-ABCF-45F4-A04B-16219267F443}"/>
                </a:ext>
              </a:extLst>
            </p:cNvPr>
            <p:cNvSpPr/>
            <p:nvPr/>
          </p:nvSpPr>
          <p:spPr>
            <a:xfrm>
              <a:off x="5738321" y="17089704"/>
              <a:ext cx="3926204" cy="0"/>
            </a:xfrm>
            <a:custGeom>
              <a:avLst/>
              <a:gdLst/>
              <a:ahLst/>
              <a:cxnLst/>
              <a:rect l="l" t="t" r="r" b="b"/>
              <a:pathLst>
                <a:path w="3926204">
                  <a:moveTo>
                    <a:pt x="0" y="0"/>
                  </a:moveTo>
                  <a:lnTo>
                    <a:pt x="3926129" y="0"/>
                  </a:lnTo>
                </a:path>
              </a:pathLst>
            </a:custGeom>
            <a:ln w="40752">
              <a:solidFill>
                <a:srgbClr val="0033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47">
              <a:extLst>
                <a:ext uri="{FF2B5EF4-FFF2-40B4-BE49-F238E27FC236}">
                  <a16:creationId xmlns="" xmlns:a16="http://schemas.microsoft.com/office/drawing/2014/main" id="{733AB95D-DF91-4ABF-8853-71574EB95904}"/>
                </a:ext>
              </a:extLst>
            </p:cNvPr>
            <p:cNvSpPr/>
            <p:nvPr/>
          </p:nvSpPr>
          <p:spPr>
            <a:xfrm>
              <a:off x="7464267" y="12946325"/>
              <a:ext cx="457834" cy="435609"/>
            </a:xfrm>
            <a:custGeom>
              <a:avLst/>
              <a:gdLst/>
              <a:ahLst/>
              <a:cxnLst/>
              <a:rect l="l" t="t" r="r" b="b"/>
              <a:pathLst>
                <a:path w="457834" h="435609">
                  <a:moveTo>
                    <a:pt x="228650" y="0"/>
                  </a:moveTo>
                  <a:lnTo>
                    <a:pt x="168396" y="157741"/>
                  </a:lnTo>
                  <a:lnTo>
                    <a:pt x="0" y="166512"/>
                  </a:lnTo>
                  <a:lnTo>
                    <a:pt x="131371" y="272418"/>
                  </a:lnTo>
                  <a:lnTo>
                    <a:pt x="87553" y="435387"/>
                  </a:lnTo>
                  <a:lnTo>
                    <a:pt x="228977" y="343235"/>
                  </a:lnTo>
                  <a:lnTo>
                    <a:pt x="345526" y="343235"/>
                  </a:lnTo>
                  <a:lnTo>
                    <a:pt x="326331" y="272251"/>
                  </a:lnTo>
                  <a:lnTo>
                    <a:pt x="457519" y="166101"/>
                  </a:lnTo>
                  <a:lnTo>
                    <a:pt x="289046" y="157599"/>
                  </a:lnTo>
                  <a:lnTo>
                    <a:pt x="228650" y="0"/>
                  </a:lnTo>
                  <a:close/>
                </a:path>
                <a:path w="457834" h="435609">
                  <a:moveTo>
                    <a:pt x="345526" y="343235"/>
                  </a:moveTo>
                  <a:lnTo>
                    <a:pt x="228977" y="343235"/>
                  </a:lnTo>
                  <a:lnTo>
                    <a:pt x="370367" y="435102"/>
                  </a:lnTo>
                  <a:lnTo>
                    <a:pt x="345526" y="343235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48">
              <a:extLst>
                <a:ext uri="{FF2B5EF4-FFF2-40B4-BE49-F238E27FC236}">
                  <a16:creationId xmlns="" xmlns:a16="http://schemas.microsoft.com/office/drawing/2014/main" id="{4E2BC802-9B63-47A9-B8FF-50E62D425EDE}"/>
                </a:ext>
              </a:extLst>
            </p:cNvPr>
            <p:cNvSpPr/>
            <p:nvPr/>
          </p:nvSpPr>
          <p:spPr>
            <a:xfrm>
              <a:off x="9186595" y="14648322"/>
              <a:ext cx="436245" cy="457834"/>
            </a:xfrm>
            <a:custGeom>
              <a:avLst/>
              <a:gdLst/>
              <a:ahLst/>
              <a:cxnLst/>
              <a:rect l="l" t="t" r="r" b="b"/>
              <a:pathLst>
                <a:path w="436245" h="457834">
                  <a:moveTo>
                    <a:pt x="277002" y="326817"/>
                  </a:moveTo>
                  <a:lnTo>
                    <a:pt x="164325" y="326817"/>
                  </a:lnTo>
                  <a:lnTo>
                    <a:pt x="271145" y="457452"/>
                  </a:lnTo>
                  <a:lnTo>
                    <a:pt x="277002" y="326817"/>
                  </a:lnTo>
                  <a:close/>
                </a:path>
                <a:path w="436245" h="457834">
                  <a:moveTo>
                    <a:pt x="0" y="88918"/>
                  </a:moveTo>
                  <a:lnTo>
                    <a:pt x="92839" y="229848"/>
                  </a:lnTo>
                  <a:lnTo>
                    <a:pt x="1717" y="371749"/>
                  </a:lnTo>
                  <a:lnTo>
                    <a:pt x="164325" y="326817"/>
                  </a:lnTo>
                  <a:lnTo>
                    <a:pt x="277002" y="326817"/>
                  </a:lnTo>
                  <a:lnTo>
                    <a:pt x="278701" y="288921"/>
                  </a:lnTo>
                  <a:lnTo>
                    <a:pt x="436083" y="227762"/>
                  </a:lnTo>
                  <a:lnTo>
                    <a:pt x="278006" y="168262"/>
                  </a:lnTo>
                  <a:lnTo>
                    <a:pt x="275921" y="131815"/>
                  </a:lnTo>
                  <a:lnTo>
                    <a:pt x="163111" y="131815"/>
                  </a:lnTo>
                  <a:lnTo>
                    <a:pt x="0" y="88918"/>
                  </a:lnTo>
                  <a:close/>
                </a:path>
                <a:path w="436245" h="457834">
                  <a:moveTo>
                    <a:pt x="268381" y="0"/>
                  </a:moveTo>
                  <a:lnTo>
                    <a:pt x="163111" y="131815"/>
                  </a:lnTo>
                  <a:lnTo>
                    <a:pt x="275921" y="131815"/>
                  </a:lnTo>
                  <a:lnTo>
                    <a:pt x="268381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49">
              <a:extLst>
                <a:ext uri="{FF2B5EF4-FFF2-40B4-BE49-F238E27FC236}">
                  <a16:creationId xmlns="" xmlns:a16="http://schemas.microsoft.com/office/drawing/2014/main" id="{898D34AB-CD23-459A-8A3B-87F87F399019}"/>
                </a:ext>
              </a:extLst>
            </p:cNvPr>
            <p:cNvSpPr/>
            <p:nvPr/>
          </p:nvSpPr>
          <p:spPr>
            <a:xfrm>
              <a:off x="8916999" y="15507118"/>
              <a:ext cx="448309" cy="455295"/>
            </a:xfrm>
            <a:custGeom>
              <a:avLst/>
              <a:gdLst/>
              <a:ahLst/>
              <a:cxnLst/>
              <a:rect l="l" t="t" r="r" b="b"/>
              <a:pathLst>
                <a:path w="448309" h="455294">
                  <a:moveTo>
                    <a:pt x="140092" y="0"/>
                  </a:moveTo>
                  <a:lnTo>
                    <a:pt x="149926" y="168430"/>
                  </a:lnTo>
                  <a:lnTo>
                    <a:pt x="0" y="245596"/>
                  </a:lnTo>
                  <a:lnTo>
                    <a:pt x="163211" y="288225"/>
                  </a:lnTo>
                  <a:lnTo>
                    <a:pt x="190260" y="454763"/>
                  </a:lnTo>
                  <a:lnTo>
                    <a:pt x="281189" y="312685"/>
                  </a:lnTo>
                  <a:lnTo>
                    <a:pt x="426855" y="312685"/>
                  </a:lnTo>
                  <a:lnTo>
                    <a:pt x="341007" y="207884"/>
                  </a:lnTo>
                  <a:lnTo>
                    <a:pt x="385954" y="118857"/>
                  </a:lnTo>
                  <a:lnTo>
                    <a:pt x="259837" y="118857"/>
                  </a:lnTo>
                  <a:lnTo>
                    <a:pt x="140092" y="0"/>
                  </a:lnTo>
                  <a:close/>
                </a:path>
                <a:path w="448309" h="455294">
                  <a:moveTo>
                    <a:pt x="426855" y="312685"/>
                  </a:moveTo>
                  <a:lnTo>
                    <a:pt x="281189" y="312685"/>
                  </a:lnTo>
                  <a:lnTo>
                    <a:pt x="448078" y="338594"/>
                  </a:lnTo>
                  <a:lnTo>
                    <a:pt x="426855" y="312685"/>
                  </a:lnTo>
                  <a:close/>
                </a:path>
                <a:path w="448309" h="455294">
                  <a:moveTo>
                    <a:pt x="416959" y="57447"/>
                  </a:moveTo>
                  <a:lnTo>
                    <a:pt x="259837" y="118857"/>
                  </a:lnTo>
                  <a:lnTo>
                    <a:pt x="385954" y="118857"/>
                  </a:lnTo>
                  <a:lnTo>
                    <a:pt x="416959" y="57447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50">
              <a:extLst>
                <a:ext uri="{FF2B5EF4-FFF2-40B4-BE49-F238E27FC236}">
                  <a16:creationId xmlns="" xmlns:a16="http://schemas.microsoft.com/office/drawing/2014/main" id="{A16C2683-12A2-4AF9-8462-B4460F679E21}"/>
                </a:ext>
              </a:extLst>
            </p:cNvPr>
            <p:cNvSpPr/>
            <p:nvPr/>
          </p:nvSpPr>
          <p:spPr>
            <a:xfrm>
              <a:off x="7461848" y="16379815"/>
              <a:ext cx="457834" cy="436245"/>
            </a:xfrm>
            <a:custGeom>
              <a:avLst/>
              <a:gdLst/>
              <a:ahLst/>
              <a:cxnLst/>
              <a:rect l="l" t="t" r="r" b="b"/>
              <a:pathLst>
                <a:path w="457834" h="436244">
                  <a:moveTo>
                    <a:pt x="85903" y="1549"/>
                  </a:moveTo>
                  <a:lnTo>
                    <a:pt x="130701" y="164258"/>
                  </a:lnTo>
                  <a:lnTo>
                    <a:pt x="0" y="271003"/>
                  </a:lnTo>
                  <a:lnTo>
                    <a:pt x="168539" y="278592"/>
                  </a:lnTo>
                  <a:lnTo>
                    <a:pt x="229597" y="436057"/>
                  </a:lnTo>
                  <a:lnTo>
                    <a:pt x="289155" y="277972"/>
                  </a:lnTo>
                  <a:lnTo>
                    <a:pt x="457477" y="268540"/>
                  </a:lnTo>
                  <a:lnTo>
                    <a:pt x="325669" y="163077"/>
                  </a:lnTo>
                  <a:lnTo>
                    <a:pt x="344266" y="92738"/>
                  </a:lnTo>
                  <a:lnTo>
                    <a:pt x="227729" y="92738"/>
                  </a:lnTo>
                  <a:lnTo>
                    <a:pt x="85903" y="1549"/>
                  </a:lnTo>
                  <a:close/>
                </a:path>
                <a:path w="457834" h="436244">
                  <a:moveTo>
                    <a:pt x="368784" y="0"/>
                  </a:moveTo>
                  <a:lnTo>
                    <a:pt x="227729" y="92738"/>
                  </a:lnTo>
                  <a:lnTo>
                    <a:pt x="344266" y="92738"/>
                  </a:lnTo>
                  <a:lnTo>
                    <a:pt x="368784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51">
              <a:extLst>
                <a:ext uri="{FF2B5EF4-FFF2-40B4-BE49-F238E27FC236}">
                  <a16:creationId xmlns="" xmlns:a16="http://schemas.microsoft.com/office/drawing/2014/main" id="{A1861D4D-1BB3-44AC-860B-9DBE5E7FACCC}"/>
                </a:ext>
              </a:extLst>
            </p:cNvPr>
            <p:cNvSpPr/>
            <p:nvPr/>
          </p:nvSpPr>
          <p:spPr>
            <a:xfrm>
              <a:off x="6615689" y="16115360"/>
              <a:ext cx="454659" cy="448945"/>
            </a:xfrm>
            <a:custGeom>
              <a:avLst/>
              <a:gdLst/>
              <a:ahLst/>
              <a:cxnLst/>
              <a:rect l="l" t="t" r="r" b="b"/>
              <a:pathLst>
                <a:path w="454659" h="448944">
                  <a:moveTo>
                    <a:pt x="207951" y="0"/>
                  </a:moveTo>
                  <a:lnTo>
                    <a:pt x="166411" y="163588"/>
                  </a:lnTo>
                  <a:lnTo>
                    <a:pt x="0" y="191516"/>
                  </a:lnTo>
                  <a:lnTo>
                    <a:pt x="142638" y="281708"/>
                  </a:lnTo>
                  <a:lnTo>
                    <a:pt x="117793" y="448631"/>
                  </a:lnTo>
                  <a:lnTo>
                    <a:pt x="247808" y="340865"/>
                  </a:lnTo>
                  <a:lnTo>
                    <a:pt x="368936" y="340865"/>
                  </a:lnTo>
                  <a:lnTo>
                    <a:pt x="336425" y="259066"/>
                  </a:lnTo>
                  <a:lnTo>
                    <a:pt x="443896" y="149490"/>
                  </a:lnTo>
                  <a:lnTo>
                    <a:pt x="286081" y="149490"/>
                  </a:lnTo>
                  <a:lnTo>
                    <a:pt x="207951" y="0"/>
                  </a:lnTo>
                  <a:close/>
                </a:path>
                <a:path w="454659" h="448944">
                  <a:moveTo>
                    <a:pt x="368936" y="340865"/>
                  </a:moveTo>
                  <a:lnTo>
                    <a:pt x="247808" y="340865"/>
                  </a:lnTo>
                  <a:lnTo>
                    <a:pt x="398731" y="415828"/>
                  </a:lnTo>
                  <a:lnTo>
                    <a:pt x="368936" y="340865"/>
                  </a:lnTo>
                  <a:close/>
                </a:path>
                <a:path w="454659" h="448944">
                  <a:moveTo>
                    <a:pt x="454511" y="138668"/>
                  </a:moveTo>
                  <a:lnTo>
                    <a:pt x="286081" y="149490"/>
                  </a:lnTo>
                  <a:lnTo>
                    <a:pt x="443896" y="149490"/>
                  </a:lnTo>
                  <a:lnTo>
                    <a:pt x="454511" y="138668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52">
              <a:extLst>
                <a:ext uri="{FF2B5EF4-FFF2-40B4-BE49-F238E27FC236}">
                  <a16:creationId xmlns="" xmlns:a16="http://schemas.microsoft.com/office/drawing/2014/main" id="{069167EC-DAD2-4CC1-9140-6BC8A96DA5FA}"/>
                </a:ext>
              </a:extLst>
            </p:cNvPr>
            <p:cNvSpPr/>
            <p:nvPr/>
          </p:nvSpPr>
          <p:spPr>
            <a:xfrm>
              <a:off x="6026109" y="15526494"/>
              <a:ext cx="446405" cy="455930"/>
            </a:xfrm>
            <a:custGeom>
              <a:avLst/>
              <a:gdLst/>
              <a:ahLst/>
              <a:cxnLst/>
              <a:rect l="l" t="t" r="r" b="b"/>
              <a:pathLst>
                <a:path w="446404" h="455930">
                  <a:moveTo>
                    <a:pt x="279964" y="315902"/>
                  </a:moveTo>
                  <a:lnTo>
                    <a:pt x="166378" y="315902"/>
                  </a:lnTo>
                  <a:lnTo>
                    <a:pt x="260389" y="455826"/>
                  </a:lnTo>
                  <a:lnTo>
                    <a:pt x="279964" y="315902"/>
                  </a:lnTo>
                  <a:close/>
                </a:path>
                <a:path w="446404" h="455930">
                  <a:moveTo>
                    <a:pt x="24769" y="63729"/>
                  </a:moveTo>
                  <a:lnTo>
                    <a:pt x="104181" y="212550"/>
                  </a:lnTo>
                  <a:lnTo>
                    <a:pt x="0" y="345413"/>
                  </a:lnTo>
                  <a:lnTo>
                    <a:pt x="166378" y="315902"/>
                  </a:lnTo>
                  <a:lnTo>
                    <a:pt x="279964" y="315902"/>
                  </a:lnTo>
                  <a:lnTo>
                    <a:pt x="283760" y="288761"/>
                  </a:lnTo>
                  <a:lnTo>
                    <a:pt x="445992" y="242455"/>
                  </a:lnTo>
                  <a:lnTo>
                    <a:pt x="294223" y="168614"/>
                  </a:lnTo>
                  <a:lnTo>
                    <a:pt x="295909" y="121663"/>
                  </a:lnTo>
                  <a:lnTo>
                    <a:pt x="183257" y="121663"/>
                  </a:lnTo>
                  <a:lnTo>
                    <a:pt x="24769" y="63729"/>
                  </a:lnTo>
                  <a:close/>
                </a:path>
                <a:path w="446404" h="455930">
                  <a:moveTo>
                    <a:pt x="300279" y="0"/>
                  </a:moveTo>
                  <a:lnTo>
                    <a:pt x="183257" y="121663"/>
                  </a:lnTo>
                  <a:lnTo>
                    <a:pt x="295909" y="121663"/>
                  </a:lnTo>
                  <a:lnTo>
                    <a:pt x="300279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53">
              <a:extLst>
                <a:ext uri="{FF2B5EF4-FFF2-40B4-BE49-F238E27FC236}">
                  <a16:creationId xmlns="" xmlns:a16="http://schemas.microsoft.com/office/drawing/2014/main" id="{85F17B32-3BF1-4BD9-A6CD-A54203F0B56C}"/>
                </a:ext>
              </a:extLst>
            </p:cNvPr>
            <p:cNvSpPr/>
            <p:nvPr/>
          </p:nvSpPr>
          <p:spPr>
            <a:xfrm>
              <a:off x="5753134" y="14655737"/>
              <a:ext cx="436245" cy="457834"/>
            </a:xfrm>
            <a:custGeom>
              <a:avLst/>
              <a:gdLst/>
              <a:ahLst/>
              <a:cxnLst/>
              <a:rect l="l" t="t" r="r" b="b"/>
              <a:pathLst>
                <a:path w="436245" h="457834">
                  <a:moveTo>
                    <a:pt x="165054" y="0"/>
                  </a:moveTo>
                  <a:lnTo>
                    <a:pt x="157456" y="168572"/>
                  </a:lnTo>
                  <a:lnTo>
                    <a:pt x="0" y="229655"/>
                  </a:lnTo>
                  <a:lnTo>
                    <a:pt x="158152" y="289189"/>
                  </a:lnTo>
                  <a:lnTo>
                    <a:pt x="167701" y="457527"/>
                  </a:lnTo>
                  <a:lnTo>
                    <a:pt x="273013" y="325711"/>
                  </a:lnTo>
                  <a:lnTo>
                    <a:pt x="407849" y="325711"/>
                  </a:lnTo>
                  <a:lnTo>
                    <a:pt x="343319" y="227704"/>
                  </a:lnTo>
                  <a:lnTo>
                    <a:pt x="405576" y="130743"/>
                  </a:lnTo>
                  <a:lnTo>
                    <a:pt x="271840" y="130743"/>
                  </a:lnTo>
                  <a:lnTo>
                    <a:pt x="165054" y="0"/>
                  </a:lnTo>
                  <a:close/>
                </a:path>
                <a:path w="436245" h="457834">
                  <a:moveTo>
                    <a:pt x="407849" y="325711"/>
                  </a:moveTo>
                  <a:lnTo>
                    <a:pt x="273013" y="325711"/>
                  </a:lnTo>
                  <a:lnTo>
                    <a:pt x="436116" y="368642"/>
                  </a:lnTo>
                  <a:lnTo>
                    <a:pt x="407849" y="325711"/>
                  </a:lnTo>
                  <a:close/>
                </a:path>
                <a:path w="436245" h="457834">
                  <a:moveTo>
                    <a:pt x="434432" y="85802"/>
                  </a:moveTo>
                  <a:lnTo>
                    <a:pt x="271840" y="130743"/>
                  </a:lnTo>
                  <a:lnTo>
                    <a:pt x="405576" y="130743"/>
                  </a:lnTo>
                  <a:lnTo>
                    <a:pt x="434432" y="85802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54">
              <a:extLst>
                <a:ext uri="{FF2B5EF4-FFF2-40B4-BE49-F238E27FC236}">
                  <a16:creationId xmlns="" xmlns:a16="http://schemas.microsoft.com/office/drawing/2014/main" id="{44205083-0C31-4601-96FE-415891A0D859}"/>
                </a:ext>
              </a:extLst>
            </p:cNvPr>
            <p:cNvSpPr/>
            <p:nvPr/>
          </p:nvSpPr>
          <p:spPr>
            <a:xfrm>
              <a:off x="6008823" y="13803110"/>
              <a:ext cx="448309" cy="455295"/>
            </a:xfrm>
            <a:custGeom>
              <a:avLst/>
              <a:gdLst/>
              <a:ahLst/>
              <a:cxnLst/>
              <a:rect l="l" t="t" r="r" b="b"/>
              <a:pathLst>
                <a:path w="448310" h="455294">
                  <a:moveTo>
                    <a:pt x="301553" y="336107"/>
                  </a:moveTo>
                  <a:lnTo>
                    <a:pt x="188727" y="336107"/>
                  </a:lnTo>
                  <a:lnTo>
                    <a:pt x="308681" y="454721"/>
                  </a:lnTo>
                  <a:lnTo>
                    <a:pt x="301553" y="336107"/>
                  </a:lnTo>
                  <a:close/>
                </a:path>
                <a:path w="448310" h="455294">
                  <a:moveTo>
                    <a:pt x="0" y="116687"/>
                  </a:moveTo>
                  <a:lnTo>
                    <a:pt x="107372" y="247171"/>
                  </a:lnTo>
                  <a:lnTo>
                    <a:pt x="31672" y="397818"/>
                  </a:lnTo>
                  <a:lnTo>
                    <a:pt x="188727" y="336107"/>
                  </a:lnTo>
                  <a:lnTo>
                    <a:pt x="301553" y="336107"/>
                  </a:lnTo>
                  <a:lnTo>
                    <a:pt x="298554" y="286190"/>
                  </a:lnTo>
                  <a:lnTo>
                    <a:pt x="448304" y="208730"/>
                  </a:lnTo>
                  <a:lnTo>
                    <a:pt x="284908" y="166528"/>
                  </a:lnTo>
                  <a:lnTo>
                    <a:pt x="280924" y="142261"/>
                  </a:lnTo>
                  <a:lnTo>
                    <a:pt x="166931" y="142261"/>
                  </a:lnTo>
                  <a:lnTo>
                    <a:pt x="0" y="116687"/>
                  </a:lnTo>
                  <a:close/>
                </a:path>
                <a:path w="448310" h="455294">
                  <a:moveTo>
                    <a:pt x="257567" y="0"/>
                  </a:moveTo>
                  <a:lnTo>
                    <a:pt x="166931" y="142261"/>
                  </a:lnTo>
                  <a:lnTo>
                    <a:pt x="280924" y="142261"/>
                  </a:lnTo>
                  <a:lnTo>
                    <a:pt x="257567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55">
              <a:extLst>
                <a:ext uri="{FF2B5EF4-FFF2-40B4-BE49-F238E27FC236}">
                  <a16:creationId xmlns="" xmlns:a16="http://schemas.microsoft.com/office/drawing/2014/main" id="{A1913A69-1B7C-4947-8B0E-D051F1B4C801}"/>
                </a:ext>
              </a:extLst>
            </p:cNvPr>
            <p:cNvSpPr/>
            <p:nvPr/>
          </p:nvSpPr>
          <p:spPr>
            <a:xfrm>
              <a:off x="6607430" y="13204825"/>
              <a:ext cx="455295" cy="447675"/>
            </a:xfrm>
            <a:custGeom>
              <a:avLst/>
              <a:gdLst/>
              <a:ahLst/>
              <a:cxnLst/>
              <a:rect l="l" t="t" r="r" b="b"/>
              <a:pathLst>
                <a:path w="455295" h="447675">
                  <a:moveTo>
                    <a:pt x="114308" y="0"/>
                  </a:moveTo>
                  <a:lnTo>
                    <a:pt x="141315" y="166813"/>
                  </a:lnTo>
                  <a:lnTo>
                    <a:pt x="0" y="258781"/>
                  </a:lnTo>
                  <a:lnTo>
                    <a:pt x="166746" y="284598"/>
                  </a:lnTo>
                  <a:lnTo>
                    <a:pt x="210598" y="447508"/>
                  </a:lnTo>
                  <a:lnTo>
                    <a:pt x="286776" y="296853"/>
                  </a:lnTo>
                  <a:lnTo>
                    <a:pt x="446576" y="296853"/>
                  </a:lnTo>
                  <a:lnTo>
                    <a:pt x="335286" y="186582"/>
                  </a:lnTo>
                  <a:lnTo>
                    <a:pt x="366021" y="106183"/>
                  </a:lnTo>
                  <a:lnTo>
                    <a:pt x="245605" y="106183"/>
                  </a:lnTo>
                  <a:lnTo>
                    <a:pt x="114308" y="0"/>
                  </a:lnTo>
                  <a:close/>
                </a:path>
                <a:path w="455295" h="447675">
                  <a:moveTo>
                    <a:pt x="446576" y="296853"/>
                  </a:moveTo>
                  <a:lnTo>
                    <a:pt x="286776" y="296853"/>
                  </a:lnTo>
                  <a:lnTo>
                    <a:pt x="455140" y="305339"/>
                  </a:lnTo>
                  <a:lnTo>
                    <a:pt x="446576" y="296853"/>
                  </a:lnTo>
                  <a:close/>
                </a:path>
                <a:path w="455295" h="447675">
                  <a:moveTo>
                    <a:pt x="395539" y="28966"/>
                  </a:moveTo>
                  <a:lnTo>
                    <a:pt x="245605" y="106183"/>
                  </a:lnTo>
                  <a:lnTo>
                    <a:pt x="366021" y="106183"/>
                  </a:lnTo>
                  <a:lnTo>
                    <a:pt x="395539" y="28966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56">
              <a:extLst>
                <a:ext uri="{FF2B5EF4-FFF2-40B4-BE49-F238E27FC236}">
                  <a16:creationId xmlns="" xmlns:a16="http://schemas.microsoft.com/office/drawing/2014/main" id="{AC3FEC33-7C4A-4D2D-8683-03054D2AA2AC}"/>
                </a:ext>
              </a:extLst>
            </p:cNvPr>
            <p:cNvSpPr/>
            <p:nvPr/>
          </p:nvSpPr>
          <p:spPr>
            <a:xfrm>
              <a:off x="6531439" y="13210486"/>
              <a:ext cx="3078385" cy="372695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>
            <a:extLst>
              <a:ext uri="{FF2B5EF4-FFF2-40B4-BE49-F238E27FC236}">
                <a16:creationId xmlns="" xmlns:a16="http://schemas.microsoft.com/office/drawing/2014/main" id="{F0161A18-B1AC-4250-8013-D0A1D2A488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9703064">
            <a:off x="10231893" y="2407144"/>
            <a:ext cx="6162675" cy="5905500"/>
          </a:xfrm>
          <a:prstGeom prst="rect">
            <a:avLst/>
          </a:prstGeom>
        </p:spPr>
      </p:pic>
      <p:sp>
        <p:nvSpPr>
          <p:cNvPr id="17" name="Date Placeholder 3">
            <a:extLst>
              <a:ext uri="{FF2B5EF4-FFF2-40B4-BE49-F238E27FC236}">
                <a16:creationId xmlns="" xmlns:a16="http://schemas.microsoft.com/office/drawing/2014/main" id="{217269C5-BD52-4D05-BEE9-15B6643EB4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34626" y="6259082"/>
            <a:ext cx="1343706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B3A1323-8D79-1946-B0D7-40001CF92E9D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="" xmlns:a16="http://schemas.microsoft.com/office/drawing/2014/main" id="{25CD928E-A9B9-4DD9-B7D7-8A28001EE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259082"/>
            <a:ext cx="864432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TITOLO PRESENTAZIONE</a:t>
            </a:r>
            <a:endParaRPr lang="en-US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="" xmlns:a16="http://schemas.microsoft.com/office/drawing/2014/main" id="{F0BDB6E8-BCBA-4B85-865B-0326921E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8331" y="6133608"/>
            <a:ext cx="1062155" cy="4905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20" name="Connettore diritto 19">
            <a:extLst>
              <a:ext uri="{FF2B5EF4-FFF2-40B4-BE49-F238E27FC236}">
                <a16:creationId xmlns="" xmlns:a16="http://schemas.microsoft.com/office/drawing/2014/main" id="{80613556-6791-4B98-B7AC-4808030B8238}"/>
              </a:ext>
            </a:extLst>
          </p:cNvPr>
          <p:cNvCxnSpPr>
            <a:cxnSpLocks/>
          </p:cNvCxnSpPr>
          <p:nvPr userDrawn="1"/>
        </p:nvCxnSpPr>
        <p:spPr>
          <a:xfrm>
            <a:off x="239485" y="6111837"/>
            <a:ext cx="11501001" cy="0"/>
          </a:xfrm>
          <a:prstGeom prst="line">
            <a:avLst/>
          </a:prstGeom>
          <a:ln w="28575">
            <a:solidFill>
              <a:srgbClr val="6886C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ttangolo 12">
            <a:extLst>
              <a:ext uri="{FF2B5EF4-FFF2-40B4-BE49-F238E27FC236}">
                <a16:creationId xmlns="" xmlns:a16="http://schemas.microsoft.com/office/drawing/2014/main" id="{D5B2411E-96E0-48D4-8015-A4E6B5C45546}"/>
              </a:ext>
            </a:extLst>
          </p:cNvPr>
          <p:cNvSpPr/>
          <p:nvPr userDrawn="1"/>
        </p:nvSpPr>
        <p:spPr>
          <a:xfrm>
            <a:off x="253038" y="0"/>
            <a:ext cx="892629" cy="11974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F0A5FE7C-D54D-4188-9D7B-E3A2CA8903F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5499" y="80904"/>
            <a:ext cx="707706" cy="1035621"/>
            <a:chOff x="5729731" y="12946325"/>
            <a:chExt cx="3934794" cy="5757967"/>
          </a:xfrm>
        </p:grpSpPr>
        <p:sp>
          <p:nvSpPr>
            <p:cNvPr id="24" name="object 44">
              <a:extLst>
                <a:ext uri="{FF2B5EF4-FFF2-40B4-BE49-F238E27FC236}">
                  <a16:creationId xmlns="" xmlns:a16="http://schemas.microsoft.com/office/drawing/2014/main" id="{BF47C21C-1F6C-46B5-9F18-3467BDF2A74D}"/>
                </a:ext>
              </a:extLst>
            </p:cNvPr>
            <p:cNvSpPr/>
            <p:nvPr/>
          </p:nvSpPr>
          <p:spPr>
            <a:xfrm>
              <a:off x="8210008" y="17394287"/>
              <a:ext cx="1427480" cy="1310005"/>
            </a:xfrm>
            <a:custGeom>
              <a:avLst/>
              <a:gdLst/>
              <a:ahLst/>
              <a:cxnLst/>
              <a:rect l="l" t="t" r="r" b="b"/>
              <a:pathLst>
                <a:path w="1427479" h="1310005">
                  <a:moveTo>
                    <a:pt x="456120" y="0"/>
                  </a:moveTo>
                  <a:lnTo>
                    <a:pt x="108076" y="0"/>
                  </a:lnTo>
                  <a:lnTo>
                    <a:pt x="0" y="1309765"/>
                  </a:lnTo>
                  <a:lnTo>
                    <a:pt x="322402" y="1309765"/>
                  </a:lnTo>
                  <a:lnTo>
                    <a:pt x="362703" y="719885"/>
                  </a:lnTo>
                  <a:lnTo>
                    <a:pt x="365791" y="643809"/>
                  </a:lnTo>
                  <a:lnTo>
                    <a:pt x="365478" y="579079"/>
                  </a:lnTo>
                  <a:lnTo>
                    <a:pt x="363732" y="520514"/>
                  </a:lnTo>
                  <a:lnTo>
                    <a:pt x="362703" y="500081"/>
                  </a:lnTo>
                  <a:lnTo>
                    <a:pt x="628336" y="500081"/>
                  </a:lnTo>
                  <a:lnTo>
                    <a:pt x="456120" y="0"/>
                  </a:lnTo>
                  <a:close/>
                </a:path>
                <a:path w="1427479" h="1310005">
                  <a:moveTo>
                    <a:pt x="1361314" y="500081"/>
                  </a:moveTo>
                  <a:lnTo>
                    <a:pt x="1066145" y="500081"/>
                  </a:lnTo>
                  <a:lnTo>
                    <a:pt x="1062013" y="571512"/>
                  </a:lnTo>
                  <a:lnTo>
                    <a:pt x="1060635" y="618219"/>
                  </a:lnTo>
                  <a:lnTo>
                    <a:pt x="1062013" y="660808"/>
                  </a:lnTo>
                  <a:lnTo>
                    <a:pt x="1066145" y="719885"/>
                  </a:lnTo>
                  <a:lnTo>
                    <a:pt x="1106420" y="1309765"/>
                  </a:lnTo>
                  <a:lnTo>
                    <a:pt x="1426997" y="1309765"/>
                  </a:lnTo>
                  <a:lnTo>
                    <a:pt x="1361314" y="500081"/>
                  </a:lnTo>
                  <a:close/>
                </a:path>
                <a:path w="1427479" h="1310005">
                  <a:moveTo>
                    <a:pt x="628336" y="500081"/>
                  </a:moveTo>
                  <a:lnTo>
                    <a:pt x="366338" y="500081"/>
                  </a:lnTo>
                  <a:lnTo>
                    <a:pt x="392220" y="580800"/>
                  </a:lnTo>
                  <a:lnTo>
                    <a:pt x="408480" y="630602"/>
                  </a:lnTo>
                  <a:lnTo>
                    <a:pt x="421987" y="670095"/>
                  </a:lnTo>
                  <a:lnTo>
                    <a:pt x="439609" y="719885"/>
                  </a:lnTo>
                  <a:lnTo>
                    <a:pt x="577012" y="1099082"/>
                  </a:lnTo>
                  <a:lnTo>
                    <a:pt x="851802" y="1099082"/>
                  </a:lnTo>
                  <a:lnTo>
                    <a:pt x="971255" y="769342"/>
                  </a:lnTo>
                  <a:lnTo>
                    <a:pt x="712581" y="769342"/>
                  </a:lnTo>
                  <a:lnTo>
                    <a:pt x="690931" y="691790"/>
                  </a:lnTo>
                  <a:lnTo>
                    <a:pt x="676845" y="643425"/>
                  </a:lnTo>
                  <a:lnTo>
                    <a:pt x="664139" y="603985"/>
                  </a:lnTo>
                  <a:lnTo>
                    <a:pt x="628336" y="500081"/>
                  </a:lnTo>
                  <a:close/>
                </a:path>
                <a:path w="1427479" h="1310005">
                  <a:moveTo>
                    <a:pt x="1320747" y="0"/>
                  </a:moveTo>
                  <a:lnTo>
                    <a:pt x="972686" y="0"/>
                  </a:lnTo>
                  <a:lnTo>
                    <a:pt x="782175" y="553206"/>
                  </a:lnTo>
                  <a:lnTo>
                    <a:pt x="759516" y="622528"/>
                  </a:lnTo>
                  <a:lnTo>
                    <a:pt x="738227" y="692875"/>
                  </a:lnTo>
                  <a:lnTo>
                    <a:pt x="722431" y="747421"/>
                  </a:lnTo>
                  <a:lnTo>
                    <a:pt x="716250" y="769342"/>
                  </a:lnTo>
                  <a:lnTo>
                    <a:pt x="971255" y="769342"/>
                  </a:lnTo>
                  <a:lnTo>
                    <a:pt x="989171" y="719885"/>
                  </a:lnTo>
                  <a:lnTo>
                    <a:pt x="1012993" y="650774"/>
                  </a:lnTo>
                  <a:lnTo>
                    <a:pt x="1036814" y="579079"/>
                  </a:lnTo>
                  <a:lnTo>
                    <a:pt x="1055138" y="522836"/>
                  </a:lnTo>
                  <a:lnTo>
                    <a:pt x="1062468" y="500081"/>
                  </a:lnTo>
                  <a:lnTo>
                    <a:pt x="1361314" y="500081"/>
                  </a:lnTo>
                  <a:lnTo>
                    <a:pt x="1320747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45">
              <a:extLst>
                <a:ext uri="{FF2B5EF4-FFF2-40B4-BE49-F238E27FC236}">
                  <a16:creationId xmlns="" xmlns:a16="http://schemas.microsoft.com/office/drawing/2014/main" id="{9C7B4867-B186-4EDB-BEFA-3B50FCA08161}"/>
                </a:ext>
              </a:extLst>
            </p:cNvPr>
            <p:cNvSpPr/>
            <p:nvPr/>
          </p:nvSpPr>
          <p:spPr>
            <a:xfrm>
              <a:off x="5729731" y="17394280"/>
              <a:ext cx="2423795" cy="1310005"/>
            </a:xfrm>
            <a:custGeom>
              <a:avLst/>
              <a:gdLst/>
              <a:ahLst/>
              <a:cxnLst/>
              <a:rect l="l" t="t" r="r" b="b"/>
              <a:pathLst>
                <a:path w="2423795" h="1310005">
                  <a:moveTo>
                    <a:pt x="1747573" y="0"/>
                  </a:moveTo>
                  <a:lnTo>
                    <a:pt x="1282272" y="0"/>
                  </a:lnTo>
                  <a:lnTo>
                    <a:pt x="1282272" y="1309773"/>
                  </a:lnTo>
                  <a:lnTo>
                    <a:pt x="1747573" y="1309773"/>
                  </a:lnTo>
                  <a:lnTo>
                    <a:pt x="1800481" y="1308387"/>
                  </a:lnTo>
                  <a:lnTo>
                    <a:pt x="1851650" y="1304256"/>
                  </a:lnTo>
                  <a:lnTo>
                    <a:pt x="1901021" y="1297418"/>
                  </a:lnTo>
                  <a:lnTo>
                    <a:pt x="1948540" y="1287912"/>
                  </a:lnTo>
                  <a:lnTo>
                    <a:pt x="1994148" y="1275776"/>
                  </a:lnTo>
                  <a:lnTo>
                    <a:pt x="2037788" y="1261051"/>
                  </a:lnTo>
                  <a:lnTo>
                    <a:pt x="2079404" y="1243775"/>
                  </a:lnTo>
                  <a:lnTo>
                    <a:pt x="2118939" y="1223986"/>
                  </a:lnTo>
                  <a:lnTo>
                    <a:pt x="2156336" y="1201723"/>
                  </a:lnTo>
                  <a:lnTo>
                    <a:pt x="2191538" y="1177026"/>
                  </a:lnTo>
                  <a:lnTo>
                    <a:pt x="2224488" y="1149934"/>
                  </a:lnTo>
                  <a:lnTo>
                    <a:pt x="2255129" y="1120484"/>
                  </a:lnTo>
                  <a:lnTo>
                    <a:pt x="2283405" y="1088717"/>
                  </a:lnTo>
                  <a:lnTo>
                    <a:pt x="2309257" y="1054670"/>
                  </a:lnTo>
                  <a:lnTo>
                    <a:pt x="2321937" y="1034984"/>
                  </a:lnTo>
                  <a:lnTo>
                    <a:pt x="1602849" y="1034984"/>
                  </a:lnTo>
                  <a:lnTo>
                    <a:pt x="1602849" y="274772"/>
                  </a:lnTo>
                  <a:lnTo>
                    <a:pt x="2324433" y="274772"/>
                  </a:lnTo>
                  <a:lnTo>
                    <a:pt x="2309257" y="251431"/>
                  </a:lnTo>
                  <a:lnTo>
                    <a:pt x="2283405" y="217735"/>
                  </a:lnTo>
                  <a:lnTo>
                    <a:pt x="2255129" y="186327"/>
                  </a:lnTo>
                  <a:lnTo>
                    <a:pt x="2224488" y="157240"/>
                  </a:lnTo>
                  <a:lnTo>
                    <a:pt x="2191538" y="130507"/>
                  </a:lnTo>
                  <a:lnTo>
                    <a:pt x="2156336" y="106161"/>
                  </a:lnTo>
                  <a:lnTo>
                    <a:pt x="2118939" y="84237"/>
                  </a:lnTo>
                  <a:lnTo>
                    <a:pt x="2079404" y="64766"/>
                  </a:lnTo>
                  <a:lnTo>
                    <a:pt x="2037788" y="47784"/>
                  </a:lnTo>
                  <a:lnTo>
                    <a:pt x="1994148" y="33322"/>
                  </a:lnTo>
                  <a:lnTo>
                    <a:pt x="1948540" y="21415"/>
                  </a:lnTo>
                  <a:lnTo>
                    <a:pt x="1901021" y="12096"/>
                  </a:lnTo>
                  <a:lnTo>
                    <a:pt x="1851650" y="5398"/>
                  </a:lnTo>
                  <a:lnTo>
                    <a:pt x="1800481" y="1355"/>
                  </a:lnTo>
                  <a:lnTo>
                    <a:pt x="1747573" y="0"/>
                  </a:lnTo>
                  <a:close/>
                </a:path>
                <a:path w="2423795" h="1310005">
                  <a:moveTo>
                    <a:pt x="2324433" y="274772"/>
                  </a:moveTo>
                  <a:lnTo>
                    <a:pt x="1734724" y="274772"/>
                  </a:lnTo>
                  <a:lnTo>
                    <a:pt x="1783246" y="277045"/>
                  </a:lnTo>
                  <a:lnTo>
                    <a:pt x="1828921" y="283850"/>
                  </a:lnTo>
                  <a:lnTo>
                    <a:pt x="1871571" y="295166"/>
                  </a:lnTo>
                  <a:lnTo>
                    <a:pt x="1911013" y="310975"/>
                  </a:lnTo>
                  <a:lnTo>
                    <a:pt x="1947069" y="331256"/>
                  </a:lnTo>
                  <a:lnTo>
                    <a:pt x="1979558" y="355990"/>
                  </a:lnTo>
                  <a:lnTo>
                    <a:pt x="2008299" y="385155"/>
                  </a:lnTo>
                  <a:lnTo>
                    <a:pt x="2033113" y="418733"/>
                  </a:lnTo>
                  <a:lnTo>
                    <a:pt x="2053819" y="456703"/>
                  </a:lnTo>
                  <a:lnTo>
                    <a:pt x="2070238" y="499046"/>
                  </a:lnTo>
                  <a:lnTo>
                    <a:pt x="2082188" y="545741"/>
                  </a:lnTo>
                  <a:lnTo>
                    <a:pt x="2089491" y="596769"/>
                  </a:lnTo>
                  <a:lnTo>
                    <a:pt x="2091965" y="652109"/>
                  </a:lnTo>
                  <a:lnTo>
                    <a:pt x="2089581" y="707907"/>
                  </a:lnTo>
                  <a:lnTo>
                    <a:pt x="2082518" y="759442"/>
                  </a:lnTo>
                  <a:lnTo>
                    <a:pt x="2070912" y="806680"/>
                  </a:lnTo>
                  <a:lnTo>
                    <a:pt x="2054898" y="849585"/>
                  </a:lnTo>
                  <a:lnTo>
                    <a:pt x="2034611" y="888122"/>
                  </a:lnTo>
                  <a:lnTo>
                    <a:pt x="2010187" y="922257"/>
                  </a:lnTo>
                  <a:lnTo>
                    <a:pt x="1981760" y="951954"/>
                  </a:lnTo>
                  <a:lnTo>
                    <a:pt x="1949466" y="977178"/>
                  </a:lnTo>
                  <a:lnTo>
                    <a:pt x="1913441" y="997895"/>
                  </a:lnTo>
                  <a:lnTo>
                    <a:pt x="1873818" y="1014069"/>
                  </a:lnTo>
                  <a:lnTo>
                    <a:pt x="1830735" y="1025665"/>
                  </a:lnTo>
                  <a:lnTo>
                    <a:pt x="1784325" y="1032648"/>
                  </a:lnTo>
                  <a:lnTo>
                    <a:pt x="1734724" y="1034984"/>
                  </a:lnTo>
                  <a:lnTo>
                    <a:pt x="2321937" y="1034984"/>
                  </a:lnTo>
                  <a:lnTo>
                    <a:pt x="2353466" y="979895"/>
                  </a:lnTo>
                  <a:lnTo>
                    <a:pt x="2371709" y="939245"/>
                  </a:lnTo>
                  <a:lnTo>
                    <a:pt x="2387302" y="896471"/>
                  </a:lnTo>
                  <a:lnTo>
                    <a:pt x="2400187" y="851613"/>
                  </a:lnTo>
                  <a:lnTo>
                    <a:pt x="2410308" y="804708"/>
                  </a:lnTo>
                  <a:lnTo>
                    <a:pt x="2417607" y="755797"/>
                  </a:lnTo>
                  <a:lnTo>
                    <a:pt x="2422029" y="704918"/>
                  </a:lnTo>
                  <a:lnTo>
                    <a:pt x="2423515" y="652109"/>
                  </a:lnTo>
                  <a:lnTo>
                    <a:pt x="2422029" y="599331"/>
                  </a:lnTo>
                  <a:lnTo>
                    <a:pt x="2417607" y="548539"/>
                  </a:lnTo>
                  <a:lnTo>
                    <a:pt x="2410308" y="499767"/>
                  </a:lnTo>
                  <a:lnTo>
                    <a:pt x="2400187" y="453049"/>
                  </a:lnTo>
                  <a:lnTo>
                    <a:pt x="2387302" y="408418"/>
                  </a:lnTo>
                  <a:lnTo>
                    <a:pt x="2371709" y="365907"/>
                  </a:lnTo>
                  <a:lnTo>
                    <a:pt x="2353466" y="325550"/>
                  </a:lnTo>
                  <a:lnTo>
                    <a:pt x="2332630" y="287380"/>
                  </a:lnTo>
                  <a:lnTo>
                    <a:pt x="2324433" y="274772"/>
                  </a:lnTo>
                  <a:close/>
                </a:path>
                <a:path w="2423795" h="1310005">
                  <a:moveTo>
                    <a:pt x="782200" y="0"/>
                  </a:moveTo>
                  <a:lnTo>
                    <a:pt x="445146" y="0"/>
                  </a:lnTo>
                  <a:lnTo>
                    <a:pt x="0" y="1309773"/>
                  </a:lnTo>
                  <a:lnTo>
                    <a:pt x="329732" y="1309773"/>
                  </a:lnTo>
                  <a:lnTo>
                    <a:pt x="408498" y="1034984"/>
                  </a:lnTo>
                  <a:lnTo>
                    <a:pt x="1133942" y="1034984"/>
                  </a:lnTo>
                  <a:lnTo>
                    <a:pt x="1046788" y="778539"/>
                  </a:lnTo>
                  <a:lnTo>
                    <a:pt x="483612" y="778539"/>
                  </a:lnTo>
                  <a:lnTo>
                    <a:pt x="558718" y="523887"/>
                  </a:lnTo>
                  <a:lnTo>
                    <a:pt x="577068" y="453910"/>
                  </a:lnTo>
                  <a:lnTo>
                    <a:pt x="594210" y="380327"/>
                  </a:lnTo>
                  <a:lnTo>
                    <a:pt x="606885" y="322199"/>
                  </a:lnTo>
                  <a:lnTo>
                    <a:pt x="611834" y="298587"/>
                  </a:lnTo>
                  <a:lnTo>
                    <a:pt x="883676" y="298587"/>
                  </a:lnTo>
                  <a:lnTo>
                    <a:pt x="782200" y="0"/>
                  </a:lnTo>
                  <a:close/>
                </a:path>
                <a:path w="2423795" h="1310005">
                  <a:moveTo>
                    <a:pt x="1133942" y="1034984"/>
                  </a:moveTo>
                  <a:lnTo>
                    <a:pt x="817005" y="1034984"/>
                  </a:lnTo>
                  <a:lnTo>
                    <a:pt x="897606" y="1309773"/>
                  </a:lnTo>
                  <a:lnTo>
                    <a:pt x="1227330" y="1309773"/>
                  </a:lnTo>
                  <a:lnTo>
                    <a:pt x="1133942" y="1034984"/>
                  </a:lnTo>
                  <a:close/>
                </a:path>
                <a:path w="2423795" h="1310005">
                  <a:moveTo>
                    <a:pt x="883676" y="298587"/>
                  </a:moveTo>
                  <a:lnTo>
                    <a:pt x="615495" y="298587"/>
                  </a:lnTo>
                  <a:lnTo>
                    <a:pt x="632817" y="382474"/>
                  </a:lnTo>
                  <a:lnTo>
                    <a:pt x="644125" y="433905"/>
                  </a:lnTo>
                  <a:lnTo>
                    <a:pt x="654402" y="474002"/>
                  </a:lnTo>
                  <a:lnTo>
                    <a:pt x="668628" y="523887"/>
                  </a:lnTo>
                  <a:lnTo>
                    <a:pt x="741891" y="778539"/>
                  </a:lnTo>
                  <a:lnTo>
                    <a:pt x="1046788" y="778539"/>
                  </a:lnTo>
                  <a:lnTo>
                    <a:pt x="883676" y="298587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46">
              <a:extLst>
                <a:ext uri="{FF2B5EF4-FFF2-40B4-BE49-F238E27FC236}">
                  <a16:creationId xmlns="" xmlns:a16="http://schemas.microsoft.com/office/drawing/2014/main" id="{381840E5-60BA-422D-9203-A192CC3DF1D3}"/>
                </a:ext>
              </a:extLst>
            </p:cNvPr>
            <p:cNvSpPr/>
            <p:nvPr/>
          </p:nvSpPr>
          <p:spPr>
            <a:xfrm>
              <a:off x="5738321" y="17089704"/>
              <a:ext cx="3926204" cy="0"/>
            </a:xfrm>
            <a:custGeom>
              <a:avLst/>
              <a:gdLst/>
              <a:ahLst/>
              <a:cxnLst/>
              <a:rect l="l" t="t" r="r" b="b"/>
              <a:pathLst>
                <a:path w="3926204">
                  <a:moveTo>
                    <a:pt x="0" y="0"/>
                  </a:moveTo>
                  <a:lnTo>
                    <a:pt x="3926129" y="0"/>
                  </a:lnTo>
                </a:path>
              </a:pathLst>
            </a:custGeom>
            <a:ln w="40752">
              <a:solidFill>
                <a:srgbClr val="0033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47">
              <a:extLst>
                <a:ext uri="{FF2B5EF4-FFF2-40B4-BE49-F238E27FC236}">
                  <a16:creationId xmlns="" xmlns:a16="http://schemas.microsoft.com/office/drawing/2014/main" id="{4184EDF1-B55B-4A48-9822-A78827DC88A0}"/>
                </a:ext>
              </a:extLst>
            </p:cNvPr>
            <p:cNvSpPr/>
            <p:nvPr/>
          </p:nvSpPr>
          <p:spPr>
            <a:xfrm>
              <a:off x="7464267" y="12946325"/>
              <a:ext cx="457834" cy="435609"/>
            </a:xfrm>
            <a:custGeom>
              <a:avLst/>
              <a:gdLst/>
              <a:ahLst/>
              <a:cxnLst/>
              <a:rect l="l" t="t" r="r" b="b"/>
              <a:pathLst>
                <a:path w="457834" h="435609">
                  <a:moveTo>
                    <a:pt x="228650" y="0"/>
                  </a:moveTo>
                  <a:lnTo>
                    <a:pt x="168396" y="157741"/>
                  </a:lnTo>
                  <a:lnTo>
                    <a:pt x="0" y="166512"/>
                  </a:lnTo>
                  <a:lnTo>
                    <a:pt x="131371" y="272418"/>
                  </a:lnTo>
                  <a:lnTo>
                    <a:pt x="87553" y="435387"/>
                  </a:lnTo>
                  <a:lnTo>
                    <a:pt x="228977" y="343235"/>
                  </a:lnTo>
                  <a:lnTo>
                    <a:pt x="345526" y="343235"/>
                  </a:lnTo>
                  <a:lnTo>
                    <a:pt x="326331" y="272251"/>
                  </a:lnTo>
                  <a:lnTo>
                    <a:pt x="457519" y="166101"/>
                  </a:lnTo>
                  <a:lnTo>
                    <a:pt x="289046" y="157599"/>
                  </a:lnTo>
                  <a:lnTo>
                    <a:pt x="228650" y="0"/>
                  </a:lnTo>
                  <a:close/>
                </a:path>
                <a:path w="457834" h="435609">
                  <a:moveTo>
                    <a:pt x="345526" y="343235"/>
                  </a:moveTo>
                  <a:lnTo>
                    <a:pt x="228977" y="343235"/>
                  </a:lnTo>
                  <a:lnTo>
                    <a:pt x="370367" y="435102"/>
                  </a:lnTo>
                  <a:lnTo>
                    <a:pt x="345526" y="343235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48">
              <a:extLst>
                <a:ext uri="{FF2B5EF4-FFF2-40B4-BE49-F238E27FC236}">
                  <a16:creationId xmlns="" xmlns:a16="http://schemas.microsoft.com/office/drawing/2014/main" id="{1E48C79C-75CD-4147-B21D-1965178CC5B1}"/>
                </a:ext>
              </a:extLst>
            </p:cNvPr>
            <p:cNvSpPr/>
            <p:nvPr/>
          </p:nvSpPr>
          <p:spPr>
            <a:xfrm>
              <a:off x="9186595" y="14648322"/>
              <a:ext cx="436245" cy="457834"/>
            </a:xfrm>
            <a:custGeom>
              <a:avLst/>
              <a:gdLst/>
              <a:ahLst/>
              <a:cxnLst/>
              <a:rect l="l" t="t" r="r" b="b"/>
              <a:pathLst>
                <a:path w="436245" h="457834">
                  <a:moveTo>
                    <a:pt x="277002" y="326817"/>
                  </a:moveTo>
                  <a:lnTo>
                    <a:pt x="164325" y="326817"/>
                  </a:lnTo>
                  <a:lnTo>
                    <a:pt x="271145" y="457452"/>
                  </a:lnTo>
                  <a:lnTo>
                    <a:pt x="277002" y="326817"/>
                  </a:lnTo>
                  <a:close/>
                </a:path>
                <a:path w="436245" h="457834">
                  <a:moveTo>
                    <a:pt x="0" y="88918"/>
                  </a:moveTo>
                  <a:lnTo>
                    <a:pt x="92839" y="229848"/>
                  </a:lnTo>
                  <a:lnTo>
                    <a:pt x="1717" y="371749"/>
                  </a:lnTo>
                  <a:lnTo>
                    <a:pt x="164325" y="326817"/>
                  </a:lnTo>
                  <a:lnTo>
                    <a:pt x="277002" y="326817"/>
                  </a:lnTo>
                  <a:lnTo>
                    <a:pt x="278701" y="288921"/>
                  </a:lnTo>
                  <a:lnTo>
                    <a:pt x="436083" y="227762"/>
                  </a:lnTo>
                  <a:lnTo>
                    <a:pt x="278006" y="168262"/>
                  </a:lnTo>
                  <a:lnTo>
                    <a:pt x="275921" y="131815"/>
                  </a:lnTo>
                  <a:lnTo>
                    <a:pt x="163111" y="131815"/>
                  </a:lnTo>
                  <a:lnTo>
                    <a:pt x="0" y="88918"/>
                  </a:lnTo>
                  <a:close/>
                </a:path>
                <a:path w="436245" h="457834">
                  <a:moveTo>
                    <a:pt x="268381" y="0"/>
                  </a:moveTo>
                  <a:lnTo>
                    <a:pt x="163111" y="131815"/>
                  </a:lnTo>
                  <a:lnTo>
                    <a:pt x="275921" y="131815"/>
                  </a:lnTo>
                  <a:lnTo>
                    <a:pt x="268381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49">
              <a:extLst>
                <a:ext uri="{FF2B5EF4-FFF2-40B4-BE49-F238E27FC236}">
                  <a16:creationId xmlns="" xmlns:a16="http://schemas.microsoft.com/office/drawing/2014/main" id="{54891AB6-566F-4E00-8A69-5588C164C3E3}"/>
                </a:ext>
              </a:extLst>
            </p:cNvPr>
            <p:cNvSpPr/>
            <p:nvPr/>
          </p:nvSpPr>
          <p:spPr>
            <a:xfrm>
              <a:off x="8916999" y="15507118"/>
              <a:ext cx="448309" cy="455295"/>
            </a:xfrm>
            <a:custGeom>
              <a:avLst/>
              <a:gdLst/>
              <a:ahLst/>
              <a:cxnLst/>
              <a:rect l="l" t="t" r="r" b="b"/>
              <a:pathLst>
                <a:path w="448309" h="455294">
                  <a:moveTo>
                    <a:pt x="140092" y="0"/>
                  </a:moveTo>
                  <a:lnTo>
                    <a:pt x="149926" y="168430"/>
                  </a:lnTo>
                  <a:lnTo>
                    <a:pt x="0" y="245596"/>
                  </a:lnTo>
                  <a:lnTo>
                    <a:pt x="163211" y="288225"/>
                  </a:lnTo>
                  <a:lnTo>
                    <a:pt x="190260" y="454763"/>
                  </a:lnTo>
                  <a:lnTo>
                    <a:pt x="281189" y="312685"/>
                  </a:lnTo>
                  <a:lnTo>
                    <a:pt x="426855" y="312685"/>
                  </a:lnTo>
                  <a:lnTo>
                    <a:pt x="341007" y="207884"/>
                  </a:lnTo>
                  <a:lnTo>
                    <a:pt x="385954" y="118857"/>
                  </a:lnTo>
                  <a:lnTo>
                    <a:pt x="259837" y="118857"/>
                  </a:lnTo>
                  <a:lnTo>
                    <a:pt x="140092" y="0"/>
                  </a:lnTo>
                  <a:close/>
                </a:path>
                <a:path w="448309" h="455294">
                  <a:moveTo>
                    <a:pt x="426855" y="312685"/>
                  </a:moveTo>
                  <a:lnTo>
                    <a:pt x="281189" y="312685"/>
                  </a:lnTo>
                  <a:lnTo>
                    <a:pt x="448078" y="338594"/>
                  </a:lnTo>
                  <a:lnTo>
                    <a:pt x="426855" y="312685"/>
                  </a:lnTo>
                  <a:close/>
                </a:path>
                <a:path w="448309" h="455294">
                  <a:moveTo>
                    <a:pt x="416959" y="57447"/>
                  </a:moveTo>
                  <a:lnTo>
                    <a:pt x="259837" y="118857"/>
                  </a:lnTo>
                  <a:lnTo>
                    <a:pt x="385954" y="118857"/>
                  </a:lnTo>
                  <a:lnTo>
                    <a:pt x="416959" y="57447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50">
              <a:extLst>
                <a:ext uri="{FF2B5EF4-FFF2-40B4-BE49-F238E27FC236}">
                  <a16:creationId xmlns="" xmlns:a16="http://schemas.microsoft.com/office/drawing/2014/main" id="{5DE94136-B033-4819-9636-AA690BBEC1A4}"/>
                </a:ext>
              </a:extLst>
            </p:cNvPr>
            <p:cNvSpPr/>
            <p:nvPr/>
          </p:nvSpPr>
          <p:spPr>
            <a:xfrm>
              <a:off x="7461848" y="16379815"/>
              <a:ext cx="457834" cy="436245"/>
            </a:xfrm>
            <a:custGeom>
              <a:avLst/>
              <a:gdLst/>
              <a:ahLst/>
              <a:cxnLst/>
              <a:rect l="l" t="t" r="r" b="b"/>
              <a:pathLst>
                <a:path w="457834" h="436244">
                  <a:moveTo>
                    <a:pt x="85903" y="1549"/>
                  </a:moveTo>
                  <a:lnTo>
                    <a:pt x="130701" y="164258"/>
                  </a:lnTo>
                  <a:lnTo>
                    <a:pt x="0" y="271003"/>
                  </a:lnTo>
                  <a:lnTo>
                    <a:pt x="168539" y="278592"/>
                  </a:lnTo>
                  <a:lnTo>
                    <a:pt x="229597" y="436057"/>
                  </a:lnTo>
                  <a:lnTo>
                    <a:pt x="289155" y="277972"/>
                  </a:lnTo>
                  <a:lnTo>
                    <a:pt x="457477" y="268540"/>
                  </a:lnTo>
                  <a:lnTo>
                    <a:pt x="325669" y="163077"/>
                  </a:lnTo>
                  <a:lnTo>
                    <a:pt x="344266" y="92738"/>
                  </a:lnTo>
                  <a:lnTo>
                    <a:pt x="227729" y="92738"/>
                  </a:lnTo>
                  <a:lnTo>
                    <a:pt x="85903" y="1549"/>
                  </a:lnTo>
                  <a:close/>
                </a:path>
                <a:path w="457834" h="436244">
                  <a:moveTo>
                    <a:pt x="368784" y="0"/>
                  </a:moveTo>
                  <a:lnTo>
                    <a:pt x="227729" y="92738"/>
                  </a:lnTo>
                  <a:lnTo>
                    <a:pt x="344266" y="92738"/>
                  </a:lnTo>
                  <a:lnTo>
                    <a:pt x="368784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51">
              <a:extLst>
                <a:ext uri="{FF2B5EF4-FFF2-40B4-BE49-F238E27FC236}">
                  <a16:creationId xmlns="" xmlns:a16="http://schemas.microsoft.com/office/drawing/2014/main" id="{2166AFCB-FE62-41DE-8009-E6281C48918C}"/>
                </a:ext>
              </a:extLst>
            </p:cNvPr>
            <p:cNvSpPr/>
            <p:nvPr/>
          </p:nvSpPr>
          <p:spPr>
            <a:xfrm>
              <a:off x="6615689" y="16115360"/>
              <a:ext cx="454659" cy="448945"/>
            </a:xfrm>
            <a:custGeom>
              <a:avLst/>
              <a:gdLst/>
              <a:ahLst/>
              <a:cxnLst/>
              <a:rect l="l" t="t" r="r" b="b"/>
              <a:pathLst>
                <a:path w="454659" h="448944">
                  <a:moveTo>
                    <a:pt x="207951" y="0"/>
                  </a:moveTo>
                  <a:lnTo>
                    <a:pt x="166411" y="163588"/>
                  </a:lnTo>
                  <a:lnTo>
                    <a:pt x="0" y="191516"/>
                  </a:lnTo>
                  <a:lnTo>
                    <a:pt x="142638" y="281708"/>
                  </a:lnTo>
                  <a:lnTo>
                    <a:pt x="117793" y="448631"/>
                  </a:lnTo>
                  <a:lnTo>
                    <a:pt x="247808" y="340865"/>
                  </a:lnTo>
                  <a:lnTo>
                    <a:pt x="368936" y="340865"/>
                  </a:lnTo>
                  <a:lnTo>
                    <a:pt x="336425" y="259066"/>
                  </a:lnTo>
                  <a:lnTo>
                    <a:pt x="443896" y="149490"/>
                  </a:lnTo>
                  <a:lnTo>
                    <a:pt x="286081" y="149490"/>
                  </a:lnTo>
                  <a:lnTo>
                    <a:pt x="207951" y="0"/>
                  </a:lnTo>
                  <a:close/>
                </a:path>
                <a:path w="454659" h="448944">
                  <a:moveTo>
                    <a:pt x="368936" y="340865"/>
                  </a:moveTo>
                  <a:lnTo>
                    <a:pt x="247808" y="340865"/>
                  </a:lnTo>
                  <a:lnTo>
                    <a:pt x="398731" y="415828"/>
                  </a:lnTo>
                  <a:lnTo>
                    <a:pt x="368936" y="340865"/>
                  </a:lnTo>
                  <a:close/>
                </a:path>
                <a:path w="454659" h="448944">
                  <a:moveTo>
                    <a:pt x="454511" y="138668"/>
                  </a:moveTo>
                  <a:lnTo>
                    <a:pt x="286081" y="149490"/>
                  </a:lnTo>
                  <a:lnTo>
                    <a:pt x="443896" y="149490"/>
                  </a:lnTo>
                  <a:lnTo>
                    <a:pt x="454511" y="138668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52">
              <a:extLst>
                <a:ext uri="{FF2B5EF4-FFF2-40B4-BE49-F238E27FC236}">
                  <a16:creationId xmlns="" xmlns:a16="http://schemas.microsoft.com/office/drawing/2014/main" id="{E7AEEBB3-F84C-430C-A4F2-FF6751ECE389}"/>
                </a:ext>
              </a:extLst>
            </p:cNvPr>
            <p:cNvSpPr/>
            <p:nvPr/>
          </p:nvSpPr>
          <p:spPr>
            <a:xfrm>
              <a:off x="6026109" y="15526494"/>
              <a:ext cx="446405" cy="455930"/>
            </a:xfrm>
            <a:custGeom>
              <a:avLst/>
              <a:gdLst/>
              <a:ahLst/>
              <a:cxnLst/>
              <a:rect l="l" t="t" r="r" b="b"/>
              <a:pathLst>
                <a:path w="446404" h="455930">
                  <a:moveTo>
                    <a:pt x="279964" y="315902"/>
                  </a:moveTo>
                  <a:lnTo>
                    <a:pt x="166378" y="315902"/>
                  </a:lnTo>
                  <a:lnTo>
                    <a:pt x="260389" y="455826"/>
                  </a:lnTo>
                  <a:lnTo>
                    <a:pt x="279964" y="315902"/>
                  </a:lnTo>
                  <a:close/>
                </a:path>
                <a:path w="446404" h="455930">
                  <a:moveTo>
                    <a:pt x="24769" y="63729"/>
                  </a:moveTo>
                  <a:lnTo>
                    <a:pt x="104181" y="212550"/>
                  </a:lnTo>
                  <a:lnTo>
                    <a:pt x="0" y="345413"/>
                  </a:lnTo>
                  <a:lnTo>
                    <a:pt x="166378" y="315902"/>
                  </a:lnTo>
                  <a:lnTo>
                    <a:pt x="279964" y="315902"/>
                  </a:lnTo>
                  <a:lnTo>
                    <a:pt x="283760" y="288761"/>
                  </a:lnTo>
                  <a:lnTo>
                    <a:pt x="445992" y="242455"/>
                  </a:lnTo>
                  <a:lnTo>
                    <a:pt x="294223" y="168614"/>
                  </a:lnTo>
                  <a:lnTo>
                    <a:pt x="295909" y="121663"/>
                  </a:lnTo>
                  <a:lnTo>
                    <a:pt x="183257" y="121663"/>
                  </a:lnTo>
                  <a:lnTo>
                    <a:pt x="24769" y="63729"/>
                  </a:lnTo>
                  <a:close/>
                </a:path>
                <a:path w="446404" h="455930">
                  <a:moveTo>
                    <a:pt x="300279" y="0"/>
                  </a:moveTo>
                  <a:lnTo>
                    <a:pt x="183257" y="121663"/>
                  </a:lnTo>
                  <a:lnTo>
                    <a:pt x="295909" y="121663"/>
                  </a:lnTo>
                  <a:lnTo>
                    <a:pt x="300279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53">
              <a:extLst>
                <a:ext uri="{FF2B5EF4-FFF2-40B4-BE49-F238E27FC236}">
                  <a16:creationId xmlns="" xmlns:a16="http://schemas.microsoft.com/office/drawing/2014/main" id="{CB842A79-B0A1-4C45-98CC-385C6DCD148E}"/>
                </a:ext>
              </a:extLst>
            </p:cNvPr>
            <p:cNvSpPr/>
            <p:nvPr/>
          </p:nvSpPr>
          <p:spPr>
            <a:xfrm>
              <a:off x="5753134" y="14655737"/>
              <a:ext cx="436245" cy="457834"/>
            </a:xfrm>
            <a:custGeom>
              <a:avLst/>
              <a:gdLst/>
              <a:ahLst/>
              <a:cxnLst/>
              <a:rect l="l" t="t" r="r" b="b"/>
              <a:pathLst>
                <a:path w="436245" h="457834">
                  <a:moveTo>
                    <a:pt x="165054" y="0"/>
                  </a:moveTo>
                  <a:lnTo>
                    <a:pt x="157456" y="168572"/>
                  </a:lnTo>
                  <a:lnTo>
                    <a:pt x="0" y="229655"/>
                  </a:lnTo>
                  <a:lnTo>
                    <a:pt x="158152" y="289189"/>
                  </a:lnTo>
                  <a:lnTo>
                    <a:pt x="167701" y="457527"/>
                  </a:lnTo>
                  <a:lnTo>
                    <a:pt x="273013" y="325711"/>
                  </a:lnTo>
                  <a:lnTo>
                    <a:pt x="407849" y="325711"/>
                  </a:lnTo>
                  <a:lnTo>
                    <a:pt x="343319" y="227704"/>
                  </a:lnTo>
                  <a:lnTo>
                    <a:pt x="405576" y="130743"/>
                  </a:lnTo>
                  <a:lnTo>
                    <a:pt x="271840" y="130743"/>
                  </a:lnTo>
                  <a:lnTo>
                    <a:pt x="165054" y="0"/>
                  </a:lnTo>
                  <a:close/>
                </a:path>
                <a:path w="436245" h="457834">
                  <a:moveTo>
                    <a:pt x="407849" y="325711"/>
                  </a:moveTo>
                  <a:lnTo>
                    <a:pt x="273013" y="325711"/>
                  </a:lnTo>
                  <a:lnTo>
                    <a:pt x="436116" y="368642"/>
                  </a:lnTo>
                  <a:lnTo>
                    <a:pt x="407849" y="325711"/>
                  </a:lnTo>
                  <a:close/>
                </a:path>
                <a:path w="436245" h="457834">
                  <a:moveTo>
                    <a:pt x="434432" y="85802"/>
                  </a:moveTo>
                  <a:lnTo>
                    <a:pt x="271840" y="130743"/>
                  </a:lnTo>
                  <a:lnTo>
                    <a:pt x="405576" y="130743"/>
                  </a:lnTo>
                  <a:lnTo>
                    <a:pt x="434432" y="85802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54">
              <a:extLst>
                <a:ext uri="{FF2B5EF4-FFF2-40B4-BE49-F238E27FC236}">
                  <a16:creationId xmlns="" xmlns:a16="http://schemas.microsoft.com/office/drawing/2014/main" id="{EC536FD2-E87B-468E-86A6-FE87317B8A00}"/>
                </a:ext>
              </a:extLst>
            </p:cNvPr>
            <p:cNvSpPr/>
            <p:nvPr/>
          </p:nvSpPr>
          <p:spPr>
            <a:xfrm>
              <a:off x="6008823" y="13803110"/>
              <a:ext cx="448309" cy="455295"/>
            </a:xfrm>
            <a:custGeom>
              <a:avLst/>
              <a:gdLst/>
              <a:ahLst/>
              <a:cxnLst/>
              <a:rect l="l" t="t" r="r" b="b"/>
              <a:pathLst>
                <a:path w="448310" h="455294">
                  <a:moveTo>
                    <a:pt x="301553" y="336107"/>
                  </a:moveTo>
                  <a:lnTo>
                    <a:pt x="188727" y="336107"/>
                  </a:lnTo>
                  <a:lnTo>
                    <a:pt x="308681" y="454721"/>
                  </a:lnTo>
                  <a:lnTo>
                    <a:pt x="301553" y="336107"/>
                  </a:lnTo>
                  <a:close/>
                </a:path>
                <a:path w="448310" h="455294">
                  <a:moveTo>
                    <a:pt x="0" y="116687"/>
                  </a:moveTo>
                  <a:lnTo>
                    <a:pt x="107372" y="247171"/>
                  </a:lnTo>
                  <a:lnTo>
                    <a:pt x="31672" y="397818"/>
                  </a:lnTo>
                  <a:lnTo>
                    <a:pt x="188727" y="336107"/>
                  </a:lnTo>
                  <a:lnTo>
                    <a:pt x="301553" y="336107"/>
                  </a:lnTo>
                  <a:lnTo>
                    <a:pt x="298554" y="286190"/>
                  </a:lnTo>
                  <a:lnTo>
                    <a:pt x="448304" y="208730"/>
                  </a:lnTo>
                  <a:lnTo>
                    <a:pt x="284908" y="166528"/>
                  </a:lnTo>
                  <a:lnTo>
                    <a:pt x="280924" y="142261"/>
                  </a:lnTo>
                  <a:lnTo>
                    <a:pt x="166931" y="142261"/>
                  </a:lnTo>
                  <a:lnTo>
                    <a:pt x="0" y="116687"/>
                  </a:lnTo>
                  <a:close/>
                </a:path>
                <a:path w="448310" h="455294">
                  <a:moveTo>
                    <a:pt x="257567" y="0"/>
                  </a:moveTo>
                  <a:lnTo>
                    <a:pt x="166931" y="142261"/>
                  </a:lnTo>
                  <a:lnTo>
                    <a:pt x="280924" y="142261"/>
                  </a:lnTo>
                  <a:lnTo>
                    <a:pt x="257567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55">
              <a:extLst>
                <a:ext uri="{FF2B5EF4-FFF2-40B4-BE49-F238E27FC236}">
                  <a16:creationId xmlns="" xmlns:a16="http://schemas.microsoft.com/office/drawing/2014/main" id="{85EC7CB0-BBA0-4056-9A27-EA0A4D5883EC}"/>
                </a:ext>
              </a:extLst>
            </p:cNvPr>
            <p:cNvSpPr/>
            <p:nvPr/>
          </p:nvSpPr>
          <p:spPr>
            <a:xfrm>
              <a:off x="6607430" y="13204825"/>
              <a:ext cx="455295" cy="447675"/>
            </a:xfrm>
            <a:custGeom>
              <a:avLst/>
              <a:gdLst/>
              <a:ahLst/>
              <a:cxnLst/>
              <a:rect l="l" t="t" r="r" b="b"/>
              <a:pathLst>
                <a:path w="455295" h="447675">
                  <a:moveTo>
                    <a:pt x="114308" y="0"/>
                  </a:moveTo>
                  <a:lnTo>
                    <a:pt x="141315" y="166813"/>
                  </a:lnTo>
                  <a:lnTo>
                    <a:pt x="0" y="258781"/>
                  </a:lnTo>
                  <a:lnTo>
                    <a:pt x="166746" y="284598"/>
                  </a:lnTo>
                  <a:lnTo>
                    <a:pt x="210598" y="447508"/>
                  </a:lnTo>
                  <a:lnTo>
                    <a:pt x="286776" y="296853"/>
                  </a:lnTo>
                  <a:lnTo>
                    <a:pt x="446576" y="296853"/>
                  </a:lnTo>
                  <a:lnTo>
                    <a:pt x="335286" y="186582"/>
                  </a:lnTo>
                  <a:lnTo>
                    <a:pt x="366021" y="106183"/>
                  </a:lnTo>
                  <a:lnTo>
                    <a:pt x="245605" y="106183"/>
                  </a:lnTo>
                  <a:lnTo>
                    <a:pt x="114308" y="0"/>
                  </a:lnTo>
                  <a:close/>
                </a:path>
                <a:path w="455295" h="447675">
                  <a:moveTo>
                    <a:pt x="446576" y="296853"/>
                  </a:moveTo>
                  <a:lnTo>
                    <a:pt x="286776" y="296853"/>
                  </a:lnTo>
                  <a:lnTo>
                    <a:pt x="455140" y="305339"/>
                  </a:lnTo>
                  <a:lnTo>
                    <a:pt x="446576" y="296853"/>
                  </a:lnTo>
                  <a:close/>
                </a:path>
                <a:path w="455295" h="447675">
                  <a:moveTo>
                    <a:pt x="395539" y="28966"/>
                  </a:moveTo>
                  <a:lnTo>
                    <a:pt x="245605" y="106183"/>
                  </a:lnTo>
                  <a:lnTo>
                    <a:pt x="366021" y="106183"/>
                  </a:lnTo>
                  <a:lnTo>
                    <a:pt x="395539" y="28966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56">
              <a:extLst>
                <a:ext uri="{FF2B5EF4-FFF2-40B4-BE49-F238E27FC236}">
                  <a16:creationId xmlns="" xmlns:a16="http://schemas.microsoft.com/office/drawing/2014/main" id="{7FF55598-5F3E-4AF4-A454-A06E8F6827C4}"/>
                </a:ext>
              </a:extLst>
            </p:cNvPr>
            <p:cNvSpPr/>
            <p:nvPr/>
          </p:nvSpPr>
          <p:spPr>
            <a:xfrm>
              <a:off x="6531439" y="13210486"/>
              <a:ext cx="3078385" cy="372695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  <a:latin typeface="Helvetica LT Std Cond" panose="020B0506020202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Helvetica LT Std Cond" panose="020B0506020202030204" pitchFamily="34" charset="0"/>
              </a:defRPr>
            </a:lvl1pPr>
          </a:lstStyle>
          <a:p>
            <a:fld id="{09B482E8-6E0E-1B4F-B1FD-C69DB9E858D9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  <a:latin typeface="Helvetica LT Std Cond" panose="020B0506020202030204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1A1DD593-3F75-4466-B6C6-AE5138E93564}"/>
              </a:ext>
            </a:extLst>
          </p:cNvPr>
          <p:cNvSpPr txBox="1"/>
          <p:nvPr/>
        </p:nvSpPr>
        <p:spPr>
          <a:xfrm>
            <a:off x="-326569" y="4950737"/>
            <a:ext cx="59218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EE e GN – nuove comunicazioni obbligatorie</a:t>
            </a:r>
            <a:endParaRPr lang="it-IT" sz="28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E4907E06-C730-4D43-A51C-FEB950B42952}"/>
              </a:ext>
            </a:extLst>
          </p:cNvPr>
          <p:cNvSpPr txBox="1"/>
          <p:nvPr/>
        </p:nvSpPr>
        <p:spPr>
          <a:xfrm>
            <a:off x="-326569" y="5749943"/>
            <a:ext cx="5921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dirty="0" smtClean="0">
                <a:solidFill>
                  <a:srgbClr val="6886C4"/>
                </a:solidFill>
                <a:latin typeface="Garamond" panose="02020404030301010803" pitchFamily="18" charset="0"/>
              </a:rPr>
              <a:t>Open </a:t>
            </a:r>
            <a:r>
              <a:rPr lang="it-IT" sz="2000" dirty="0" err="1">
                <a:solidFill>
                  <a:srgbClr val="6886C4"/>
                </a:solidFill>
                <a:latin typeface="Garamond" panose="02020404030301010803" pitchFamily="18" charset="0"/>
              </a:rPr>
              <a:t>H</a:t>
            </a:r>
            <a:r>
              <a:rPr lang="it-IT" sz="2000" dirty="0" err="1" smtClean="0">
                <a:solidFill>
                  <a:srgbClr val="6886C4"/>
                </a:solidFill>
                <a:latin typeface="Garamond" panose="02020404030301010803" pitchFamily="18" charset="0"/>
              </a:rPr>
              <a:t>earing</a:t>
            </a:r>
            <a:endParaRPr lang="it-IT" sz="2000" dirty="0">
              <a:solidFill>
                <a:srgbClr val="6886C4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67EF3514-B4B7-45D3-B67E-EB8CE94C4EE6}"/>
              </a:ext>
            </a:extLst>
          </p:cNvPr>
          <p:cNvSpPr txBox="1"/>
          <p:nvPr/>
        </p:nvSpPr>
        <p:spPr>
          <a:xfrm>
            <a:off x="5818659" y="251458"/>
            <a:ext cx="5921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6886C4"/>
                </a:solidFill>
                <a:latin typeface="Garamond" panose="02020404030301010803" pitchFamily="18" charset="0"/>
              </a:rPr>
              <a:t>11 dicembre 2020</a:t>
            </a:r>
            <a:endParaRPr lang="it-IT" sz="2000" dirty="0">
              <a:solidFill>
                <a:srgbClr val="6886C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5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80665B7-B901-4814-8337-E2EC4F0E18B6}"/>
              </a:ext>
            </a:extLst>
          </p:cNvPr>
          <p:cNvSpPr txBox="1"/>
          <p:nvPr/>
        </p:nvSpPr>
        <p:spPr>
          <a:xfrm>
            <a:off x="1262743" y="566056"/>
            <a:ext cx="10733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003399"/>
                </a:solidFill>
                <a:latin typeface="Garamond" panose="02020404030301010803" pitchFamily="18" charset="0"/>
              </a:rPr>
              <a:t>EE e GN – </a:t>
            </a:r>
            <a:r>
              <a:rPr lang="it-IT" sz="2200" b="1" dirty="0" smtClean="0">
                <a:solidFill>
                  <a:srgbClr val="003399"/>
                </a:solidFill>
                <a:latin typeface="Garamond" panose="02020404030301010803" pitchFamily="18" charset="0"/>
              </a:rPr>
              <a:t>Disciplina dell’imposta per i consumatori finali</a:t>
            </a:r>
            <a:endParaRPr lang="it-IT" sz="2200" b="1" dirty="0">
              <a:solidFill>
                <a:srgbClr val="003399"/>
              </a:solidFill>
              <a:latin typeface="Garamond" panose="02020404030301010803" pitchFamily="18" charset="0"/>
            </a:endParaRPr>
          </a:p>
          <a:p>
            <a:r>
              <a:rPr lang="it-IT" sz="2200" b="1" dirty="0" smtClean="0">
                <a:solidFill>
                  <a:srgbClr val="003399"/>
                </a:solidFill>
                <a:latin typeface="Garamond" panose="02020404030301010803" pitchFamily="18" charset="0"/>
              </a:rPr>
              <a:t> </a:t>
            </a:r>
            <a:endParaRPr lang="it-IT" sz="2200" b="1" dirty="0">
              <a:solidFill>
                <a:srgbClr val="003399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0AE17FB2-5F1A-47AE-BCC7-2D5EA48C7007}"/>
              </a:ext>
            </a:extLst>
          </p:cNvPr>
          <p:cNvSpPr txBox="1"/>
          <p:nvPr/>
        </p:nvSpPr>
        <p:spPr>
          <a:xfrm>
            <a:off x="1262743" y="879862"/>
            <a:ext cx="9437914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it-IT" sz="2000" dirty="0">
                <a:solidFill>
                  <a:srgbClr val="6886C4"/>
                </a:solidFill>
                <a:latin typeface="Garamond" panose="02020404030301010803" pitchFamily="18" charset="0"/>
              </a:rPr>
              <a:t>Struttura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B3F5E8-896E-478A-8FCA-398E5D5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>
                <a:latin typeface="Garamond" panose="02020404030301010803" pitchFamily="18" charset="0"/>
              </a:rPr>
              <a:t>AGENZIA DELLE DOGANE E DEI MONOPOLI </a:t>
            </a:r>
            <a:r>
              <a:rPr lang="en-US" dirty="0" smtClean="0">
                <a:latin typeface="Garamond" panose="02020404030301010803" pitchFamily="18" charset="0"/>
              </a:rPr>
              <a:t>– Open Hearing – </a:t>
            </a:r>
            <a:r>
              <a:rPr lang="en-US" dirty="0" smtClean="0">
                <a:latin typeface="Garamond" panose="02020404030301010803" pitchFamily="18" charset="0"/>
              </a:rPr>
              <a:t>EE e GN </a:t>
            </a:r>
            <a:r>
              <a:rPr lang="en-US" dirty="0" err="1" smtClean="0">
                <a:latin typeface="Garamond" panose="02020404030301010803" pitchFamily="18" charset="0"/>
              </a:rPr>
              <a:t>nuove</a:t>
            </a:r>
            <a:r>
              <a:rPr lang="en-US" dirty="0" smtClean="0">
                <a:latin typeface="Garamond" panose="02020404030301010803" pitchFamily="18" charset="0"/>
              </a:rPr>
              <a:t> </a:t>
            </a:r>
            <a:r>
              <a:rPr lang="en-US" dirty="0" err="1" smtClean="0">
                <a:latin typeface="Garamond" panose="02020404030301010803" pitchFamily="18" charset="0"/>
              </a:rPr>
              <a:t>comunicazioni</a:t>
            </a:r>
            <a:r>
              <a:rPr lang="en-US" dirty="0" smtClean="0">
                <a:latin typeface="Garamond" panose="02020404030301010803" pitchFamily="18" charset="0"/>
              </a:rPr>
              <a:t> </a:t>
            </a:r>
            <a:r>
              <a:rPr lang="en-US" dirty="0" err="1" smtClean="0">
                <a:latin typeface="Garamond" panose="02020404030301010803" pitchFamily="18" charset="0"/>
              </a:rPr>
              <a:t>obbligatorie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30EE7D53-12D4-4A10-B505-4B1BC08B749F}"/>
              </a:ext>
            </a:extLst>
          </p:cNvPr>
          <p:cNvSpPr txBox="1"/>
          <p:nvPr/>
        </p:nvSpPr>
        <p:spPr>
          <a:xfrm>
            <a:off x="659528" y="2028425"/>
            <a:ext cx="93999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EE e GN sono sottoposti ad accisa al momento della fornitura ai consumatori finali (art.26, c.1 e art.52, c.1 del TUA)</a:t>
            </a:r>
            <a:endParaRPr lang="it-IT" sz="1600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La fornitura è effettuata in punti di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r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iconsegna (PDR – per il GN) o Point of Delivery (POD – per l’EE) dotati di strumenti di misura (contatori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fiscali)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delle quantità fornite.</a:t>
            </a:r>
            <a:endParaRPr lang="it-IT" sz="1600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Le quantità fornite sono contestualmente consumate (ed il contatore fiscale «gira» di conseguenza)</a:t>
            </a:r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I dati sui quantitativi forniti sono determinati e gestiti da:</a:t>
            </a:r>
          </a:p>
          <a:p>
            <a:pPr algn="just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- i soggetti che effettuano l’attività di </a:t>
            </a:r>
            <a:r>
              <a:rPr lang="it-IT" sz="1600" dirty="0" err="1" smtClean="0">
                <a:solidFill>
                  <a:schemeClr val="tx2"/>
                </a:solidFill>
                <a:latin typeface="Garamond" panose="02020404030301010803" pitchFamily="18" charset="0"/>
              </a:rPr>
              <a:t>vettoriamento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 (per il GN – art.26, comma 13 del TUA);</a:t>
            </a:r>
          </a:p>
          <a:p>
            <a:pPr algn="just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- i gestori delle reti di distribuzione (art.53 – bis, comma 4 del TUA)</a:t>
            </a:r>
            <a:endParaRPr lang="it-IT" sz="1600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Tali soggetti (</a:t>
            </a:r>
            <a:r>
              <a:rPr lang="it-IT" sz="1600" i="1" dirty="0" smtClean="0">
                <a:solidFill>
                  <a:schemeClr val="tx2"/>
                </a:solidFill>
                <a:latin typeface="Garamond" panose="02020404030301010803" pitchFamily="18" charset="0"/>
              </a:rPr>
              <a:t>distributori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) comunicano i dati di fornitura ai soggetti che procedono alla fatturazione ai consumatori finali (</a:t>
            </a:r>
            <a:r>
              <a:rPr lang="it-IT" sz="1600" i="1" dirty="0" smtClean="0">
                <a:solidFill>
                  <a:schemeClr val="tx2"/>
                </a:solidFill>
                <a:latin typeface="Garamond" panose="02020404030301010803" pitchFamily="18" charset="0"/>
              </a:rPr>
              <a:t>venditori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)</a:t>
            </a:r>
          </a:p>
          <a:p>
            <a:pPr algn="just"/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I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venditori fatturano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i quantitativi di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EE e di GN forniti, liquidano l’accisa afferente in base alla destinazione d’uso e pagano l’imposta in rate d’acconto mensili e conguaglio a seguito della dichiarazione annuale</a:t>
            </a:r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="" xmlns:a16="http://schemas.microsoft.com/office/drawing/2014/main" id="{65153885-0BAA-41FF-BD82-E8751E761665}"/>
              </a:ext>
            </a:extLst>
          </p:cNvPr>
          <p:cNvCxnSpPr>
            <a:cxnSpLocks/>
          </p:cNvCxnSpPr>
          <p:nvPr/>
        </p:nvCxnSpPr>
        <p:spPr>
          <a:xfrm>
            <a:off x="647572" y="3026230"/>
            <a:ext cx="0" cy="1621971"/>
          </a:xfrm>
          <a:prstGeom prst="line">
            <a:avLst/>
          </a:prstGeom>
          <a:ln w="190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3">
            <a:extLst>
              <a:ext uri="{FF2B5EF4-FFF2-40B4-BE49-F238E27FC236}">
                <a16:creationId xmlns="" xmlns:a16="http://schemas.microsoft.com/office/drawing/2014/main" id="{04D99C90-A5E5-4995-ACB9-458739FCCA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22455" y="6041361"/>
            <a:ext cx="1343706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 smtClean="0">
                <a:latin typeface="Garamond" panose="02020404030301010803" pitchFamily="18" charset="0"/>
              </a:rPr>
              <a:t>11/12/2020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29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80665B7-B901-4814-8337-E2EC4F0E18B6}"/>
              </a:ext>
            </a:extLst>
          </p:cNvPr>
          <p:cNvSpPr txBox="1"/>
          <p:nvPr/>
        </p:nvSpPr>
        <p:spPr>
          <a:xfrm>
            <a:off x="1262743" y="566056"/>
            <a:ext cx="10733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003399"/>
                </a:solidFill>
                <a:latin typeface="Garamond" panose="02020404030301010803" pitchFamily="18" charset="0"/>
              </a:rPr>
              <a:t>EE e GN </a:t>
            </a:r>
            <a:r>
              <a:rPr lang="it-IT" sz="2200" b="1" dirty="0" smtClean="0">
                <a:solidFill>
                  <a:srgbClr val="003399"/>
                </a:solidFill>
                <a:latin typeface="Garamond" panose="02020404030301010803" pitchFamily="18" charset="0"/>
              </a:rPr>
              <a:t>– Imposta «pagata» dai consumatori finali</a:t>
            </a:r>
            <a:endParaRPr lang="it-IT" sz="2200" b="1" dirty="0">
              <a:solidFill>
                <a:srgbClr val="003399"/>
              </a:solidFill>
              <a:latin typeface="Garamond" panose="02020404030301010803" pitchFamily="18" charset="0"/>
            </a:endParaRPr>
          </a:p>
          <a:p>
            <a:r>
              <a:rPr lang="it-IT" sz="2200" b="1" dirty="0" smtClean="0">
                <a:solidFill>
                  <a:srgbClr val="003399"/>
                </a:solidFill>
                <a:latin typeface="Garamond" panose="02020404030301010803" pitchFamily="18" charset="0"/>
              </a:rPr>
              <a:t> </a:t>
            </a:r>
            <a:endParaRPr lang="it-IT" sz="2200" b="1" dirty="0">
              <a:solidFill>
                <a:srgbClr val="003399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0AE17FB2-5F1A-47AE-BCC7-2D5EA48C7007}"/>
              </a:ext>
            </a:extLst>
          </p:cNvPr>
          <p:cNvSpPr txBox="1"/>
          <p:nvPr/>
        </p:nvSpPr>
        <p:spPr>
          <a:xfrm>
            <a:off x="1262743" y="879862"/>
            <a:ext cx="9437914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it-IT" sz="2000" dirty="0" smtClean="0">
                <a:solidFill>
                  <a:srgbClr val="6886C4"/>
                </a:solidFill>
                <a:latin typeface="Garamond" panose="02020404030301010803" pitchFamily="18" charset="0"/>
              </a:rPr>
              <a:t>Criticità riscontrata</a:t>
            </a:r>
            <a:endParaRPr lang="it-IT" sz="2000" dirty="0">
              <a:solidFill>
                <a:srgbClr val="6886C4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B3F5E8-896E-478A-8FCA-398E5D5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>
                <a:latin typeface="Garamond" panose="02020404030301010803" pitchFamily="18" charset="0"/>
              </a:rPr>
              <a:t>AGENZIA DELLE DOGANE E DEI MONOPOLI </a:t>
            </a:r>
            <a:r>
              <a:rPr lang="en-US" dirty="0" smtClean="0">
                <a:latin typeface="Garamond" panose="02020404030301010803" pitchFamily="18" charset="0"/>
              </a:rPr>
              <a:t>– Open Hearing – </a:t>
            </a:r>
            <a:r>
              <a:rPr lang="en-US" dirty="0" smtClean="0">
                <a:latin typeface="Garamond" panose="02020404030301010803" pitchFamily="18" charset="0"/>
              </a:rPr>
              <a:t>EE e GN </a:t>
            </a:r>
            <a:r>
              <a:rPr lang="en-US" dirty="0" err="1" smtClean="0">
                <a:latin typeface="Garamond" panose="02020404030301010803" pitchFamily="18" charset="0"/>
              </a:rPr>
              <a:t>nuove</a:t>
            </a:r>
            <a:r>
              <a:rPr lang="en-US" dirty="0" smtClean="0">
                <a:latin typeface="Garamond" panose="02020404030301010803" pitchFamily="18" charset="0"/>
              </a:rPr>
              <a:t> </a:t>
            </a:r>
            <a:r>
              <a:rPr lang="en-US" dirty="0" err="1" smtClean="0">
                <a:latin typeface="Garamond" panose="02020404030301010803" pitchFamily="18" charset="0"/>
              </a:rPr>
              <a:t>comunicazioni</a:t>
            </a:r>
            <a:r>
              <a:rPr lang="en-US" dirty="0" smtClean="0">
                <a:latin typeface="Garamond" panose="02020404030301010803" pitchFamily="18" charset="0"/>
              </a:rPr>
              <a:t> </a:t>
            </a:r>
            <a:r>
              <a:rPr lang="en-US" dirty="0" err="1" smtClean="0">
                <a:latin typeface="Garamond" panose="02020404030301010803" pitchFamily="18" charset="0"/>
              </a:rPr>
              <a:t>obbligatorie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30EE7D53-12D4-4A10-B505-4B1BC08B749F}"/>
              </a:ext>
            </a:extLst>
          </p:cNvPr>
          <p:cNvSpPr txBox="1"/>
          <p:nvPr/>
        </p:nvSpPr>
        <p:spPr>
          <a:xfrm>
            <a:off x="659528" y="2227716"/>
            <a:ext cx="93999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1.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Venditore si attiva con un numero ridottissimo di clienti finali (versando basse rate mensili)</a:t>
            </a:r>
            <a:endParaRPr lang="it-IT" sz="1600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2.Resta «dormiente» fino a quando riceve «pacchetti di clienti» da altro venditore in fallimento che non ha presentato dichiarazione</a:t>
            </a:r>
          </a:p>
          <a:p>
            <a:pPr algn="just"/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3.Il venditore non denuncia l’acquisizione di  nuovi clienti e non adegua la rata mensile</a:t>
            </a:r>
          </a:p>
          <a:p>
            <a:pPr algn="just"/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4.Il venditore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«accumula»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imposta e alla prevista scadenza non presenta dichiarazione</a:t>
            </a:r>
          </a:p>
          <a:p>
            <a:pPr algn="just"/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5.Il venditore fallisce (e l’imposta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non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versata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non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è più disponibile…..) e cede il «pacchetto clienti» ad altro venditore «dormiente»</a:t>
            </a:r>
          </a:p>
          <a:p>
            <a:pPr algn="just"/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6.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Si torna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al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punto 2</a:t>
            </a:r>
          </a:p>
          <a:p>
            <a:pPr algn="just"/>
            <a:endParaRPr lang="it-IT" sz="1600" dirty="0" smtClea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="" xmlns:a16="http://schemas.microsoft.com/office/drawing/2014/main" id="{65153885-0BAA-41FF-BD82-E8751E761665}"/>
              </a:ext>
            </a:extLst>
          </p:cNvPr>
          <p:cNvCxnSpPr>
            <a:cxnSpLocks/>
          </p:cNvCxnSpPr>
          <p:nvPr/>
        </p:nvCxnSpPr>
        <p:spPr>
          <a:xfrm>
            <a:off x="647572" y="3026230"/>
            <a:ext cx="0" cy="1621971"/>
          </a:xfrm>
          <a:prstGeom prst="line">
            <a:avLst/>
          </a:prstGeom>
          <a:ln w="190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3">
            <a:extLst>
              <a:ext uri="{FF2B5EF4-FFF2-40B4-BE49-F238E27FC236}">
                <a16:creationId xmlns="" xmlns:a16="http://schemas.microsoft.com/office/drawing/2014/main" id="{04D99C90-A5E5-4995-ACB9-458739FCCA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22455" y="6041361"/>
            <a:ext cx="1343706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 smtClean="0">
                <a:latin typeface="Garamond" panose="02020404030301010803" pitchFamily="18" charset="0"/>
              </a:rPr>
              <a:t>11/12/2020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444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80665B7-B901-4814-8337-E2EC4F0E18B6}"/>
              </a:ext>
            </a:extLst>
          </p:cNvPr>
          <p:cNvSpPr txBox="1"/>
          <p:nvPr/>
        </p:nvSpPr>
        <p:spPr>
          <a:xfrm>
            <a:off x="1262743" y="566056"/>
            <a:ext cx="10733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solidFill>
                  <a:srgbClr val="003399"/>
                </a:solidFill>
                <a:latin typeface="Garamond" panose="02020404030301010803" pitchFamily="18" charset="0"/>
              </a:rPr>
              <a:t>EE e GN – Nuove comunicazioni obbligatorie</a:t>
            </a:r>
            <a:endParaRPr lang="it-IT" sz="2200" b="1" dirty="0">
              <a:solidFill>
                <a:srgbClr val="003399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0AE17FB2-5F1A-47AE-BCC7-2D5EA48C7007}"/>
              </a:ext>
            </a:extLst>
          </p:cNvPr>
          <p:cNvSpPr txBox="1"/>
          <p:nvPr/>
        </p:nvSpPr>
        <p:spPr>
          <a:xfrm>
            <a:off x="1262743" y="879862"/>
            <a:ext cx="9437914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it-IT" sz="2000" dirty="0" smtClean="0">
                <a:solidFill>
                  <a:srgbClr val="6886C4"/>
                </a:solidFill>
                <a:latin typeface="Garamond" panose="02020404030301010803" pitchFamily="18" charset="0"/>
              </a:rPr>
              <a:t>Normativa e finalità</a:t>
            </a:r>
            <a:endParaRPr lang="it-IT" sz="2000" dirty="0">
              <a:solidFill>
                <a:srgbClr val="6886C4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B3F5E8-896E-478A-8FCA-398E5D5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>
                <a:latin typeface="Garamond" panose="02020404030301010803" pitchFamily="18" charset="0"/>
              </a:rPr>
              <a:t>AGENZIA DELLE DOGANE E DEI MONOPOLI – Open Hearing – EE e GN </a:t>
            </a:r>
            <a:r>
              <a:rPr lang="en-US" dirty="0" err="1">
                <a:latin typeface="Garamond" panose="02020404030301010803" pitchFamily="18" charset="0"/>
              </a:rPr>
              <a:t>nuove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comunicazioni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obbligatorie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30EE7D53-12D4-4A10-B505-4B1BC08B749F}"/>
              </a:ext>
            </a:extLst>
          </p:cNvPr>
          <p:cNvSpPr txBox="1"/>
          <p:nvPr/>
        </p:nvSpPr>
        <p:spPr>
          <a:xfrm>
            <a:off x="659528" y="2215181"/>
            <a:ext cx="93999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Art.12,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comma 1, del decreto-legge 26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ottobre 2019, n.124, e art.130, comma 1, lettera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e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),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del decreto-legge 19 maggio 2020, n.34</a:t>
            </a:r>
          </a:p>
          <a:p>
            <a:pPr algn="just"/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Determinazioni del Direttore di ADM per definire tempi e modalità per la presentazione dei dati in forma in forma telematica da parte dei distributori e dei venditori</a:t>
            </a:r>
          </a:p>
          <a:p>
            <a:pPr algn="just"/>
            <a:endParaRPr lang="it-IT" sz="1600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Incrocio tempestivo dei dati di fornitura dei distributori con i dati di fatturazione dei venditori (adeguamento tempestivo delle rate di acconto)</a:t>
            </a:r>
          </a:p>
          <a:p>
            <a:pPr algn="just"/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Emersione di </a:t>
            </a:r>
            <a:r>
              <a:rPr lang="it-IT" sz="1600" dirty="0" err="1" smtClean="0">
                <a:solidFill>
                  <a:schemeClr val="tx2"/>
                </a:solidFill>
                <a:latin typeface="Garamond" panose="02020404030301010803" pitchFamily="18" charset="0"/>
              </a:rPr>
              <a:t>autoconsumatori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 non denunciati</a:t>
            </a:r>
          </a:p>
          <a:p>
            <a:pPr algn="just"/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Razionalizzazione anagrafica (e dichiarazioni……) dei distributori</a:t>
            </a:r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Gestione fiscale del GN (EE) non contabilizzato – (NON imponibile in quanto NON esistente)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="" xmlns:a16="http://schemas.microsoft.com/office/drawing/2014/main" id="{65153885-0BAA-41FF-BD82-E8751E761665}"/>
              </a:ext>
            </a:extLst>
          </p:cNvPr>
          <p:cNvCxnSpPr>
            <a:cxnSpLocks/>
          </p:cNvCxnSpPr>
          <p:nvPr/>
        </p:nvCxnSpPr>
        <p:spPr>
          <a:xfrm>
            <a:off x="647572" y="3026230"/>
            <a:ext cx="0" cy="1621971"/>
          </a:xfrm>
          <a:prstGeom prst="line">
            <a:avLst/>
          </a:prstGeom>
          <a:ln w="190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3">
            <a:extLst>
              <a:ext uri="{FF2B5EF4-FFF2-40B4-BE49-F238E27FC236}">
                <a16:creationId xmlns="" xmlns:a16="http://schemas.microsoft.com/office/drawing/2014/main" id="{04D99C90-A5E5-4995-ACB9-458739FCCA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22455" y="6041361"/>
            <a:ext cx="1343706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 smtClean="0">
                <a:latin typeface="Garamond" panose="02020404030301010803" pitchFamily="18" charset="0"/>
              </a:rPr>
              <a:t>11/12/2020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77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80665B7-B901-4814-8337-E2EC4F0E18B6}"/>
              </a:ext>
            </a:extLst>
          </p:cNvPr>
          <p:cNvSpPr txBox="1"/>
          <p:nvPr/>
        </p:nvSpPr>
        <p:spPr>
          <a:xfrm>
            <a:off x="1262743" y="566056"/>
            <a:ext cx="10733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003399"/>
                </a:solidFill>
                <a:latin typeface="Garamond" panose="02020404030301010803" pitchFamily="18" charset="0"/>
              </a:rPr>
              <a:t>EE e GN – Nuove comunicazioni obbligatorie</a:t>
            </a:r>
            <a:endParaRPr lang="it-IT" sz="2200" b="1" dirty="0">
              <a:solidFill>
                <a:srgbClr val="003399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0AE17FB2-5F1A-47AE-BCC7-2D5EA48C7007}"/>
              </a:ext>
            </a:extLst>
          </p:cNvPr>
          <p:cNvSpPr txBox="1"/>
          <p:nvPr/>
        </p:nvSpPr>
        <p:spPr>
          <a:xfrm>
            <a:off x="1262743" y="879862"/>
            <a:ext cx="9437914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it-IT" sz="2000" dirty="0" smtClean="0">
                <a:solidFill>
                  <a:srgbClr val="6886C4"/>
                </a:solidFill>
                <a:latin typeface="Garamond" panose="02020404030301010803" pitchFamily="18" charset="0"/>
              </a:rPr>
              <a:t>Comunicazioni dei distributori</a:t>
            </a:r>
            <a:endParaRPr lang="it-IT" sz="2000" dirty="0">
              <a:solidFill>
                <a:srgbClr val="6886C4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B3F5E8-896E-478A-8FCA-398E5D5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>
                <a:latin typeface="Garamond" panose="02020404030301010803" pitchFamily="18" charset="0"/>
              </a:rPr>
              <a:t>AGENZIA DELLE DOGANE E DEI MONOPOLI – Open Hearing – EE e GN </a:t>
            </a:r>
            <a:r>
              <a:rPr lang="en-US" dirty="0" err="1">
                <a:latin typeface="Garamond" panose="02020404030301010803" pitchFamily="18" charset="0"/>
              </a:rPr>
              <a:t>nuove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comunicazioni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obbligatorie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30EE7D53-12D4-4A10-B505-4B1BC08B749F}"/>
              </a:ext>
            </a:extLst>
          </p:cNvPr>
          <p:cNvSpPr txBox="1"/>
          <p:nvPr/>
        </p:nvSpPr>
        <p:spPr>
          <a:xfrm>
            <a:off x="659528" y="1778122"/>
            <a:ext cx="939994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I distributori che forniscono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GN (EE) ai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PDR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(POD) di consumatori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finali, presentano mensilmente, per ciascun utente del servizio di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distribuzione (venditore o </a:t>
            </a:r>
            <a:r>
              <a:rPr lang="it-IT" sz="1600" dirty="0" err="1" smtClean="0">
                <a:solidFill>
                  <a:schemeClr val="tx2"/>
                </a:solidFill>
                <a:latin typeface="Garamond" panose="02020404030301010803" pitchFamily="18" charset="0"/>
              </a:rPr>
              <a:t>autoconsumatore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)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a cui il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GN (EE)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è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consegnato,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i dati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sui quantitativi complessivamente forniti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nel mese nel territorio dello Stato e quelli sul numero di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PDR (POD) serviti.</a:t>
            </a:r>
            <a:r>
              <a:rPr lang="it-IT" sz="1600" dirty="0" smtClean="0"/>
              <a:t>se</a:t>
            </a:r>
          </a:p>
          <a:p>
            <a:pPr algn="just"/>
            <a:endParaRPr lang="it-IT" sz="1600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Dati riferiti anche agli autoconsumi del distributore e alle forniture di </a:t>
            </a:r>
            <a:r>
              <a:rPr lang="it-IT" sz="1600" i="1" dirty="0" smtClean="0">
                <a:solidFill>
                  <a:schemeClr val="tx2"/>
                </a:solidFill>
                <a:latin typeface="Garamond" panose="02020404030301010803" pitchFamily="18" charset="0"/>
              </a:rPr>
              <a:t>default</a:t>
            </a:r>
          </a:p>
          <a:p>
            <a:pPr algn="just"/>
            <a:endParaRPr lang="it-IT" sz="1600" i="1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lvl="0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Dati rilevati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dai misuratori installati nei PDR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(POD) ovvero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stimati dal distributore e dal medesimo fatturati all’utente del servizio di distribuzione. </a:t>
            </a:r>
          </a:p>
          <a:p>
            <a:pPr algn="just"/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I distributori titolari di più codici ditta effettuano un’unica comunicazione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per il GN (EE) fornito sul territorio nazionale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, utilizzando il codice ditta rilasciato dall’Ufficio delle dogane competente sulla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sede legale.</a:t>
            </a:r>
          </a:p>
          <a:p>
            <a:pPr algn="just"/>
            <a:endParaRPr lang="it-IT" sz="1600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Ciascun utente del servizio di distribuzione è identificato tramite la partita IVA fornita al distributore nel relativo contratto di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servizio</a:t>
            </a:r>
          </a:p>
          <a:p>
            <a:pPr algn="just"/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I dati relativi a ciascun mese solare sono comunicati entro il primo giorno del terzo mese successivo a quello a cui si riferiscono, secondo il tracciato record allegato alla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determinazione</a:t>
            </a:r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="" xmlns:a16="http://schemas.microsoft.com/office/drawing/2014/main" id="{65153885-0BAA-41FF-BD82-E8751E761665}"/>
              </a:ext>
            </a:extLst>
          </p:cNvPr>
          <p:cNvCxnSpPr>
            <a:cxnSpLocks/>
          </p:cNvCxnSpPr>
          <p:nvPr/>
        </p:nvCxnSpPr>
        <p:spPr>
          <a:xfrm>
            <a:off x="647572" y="3026230"/>
            <a:ext cx="0" cy="1621971"/>
          </a:xfrm>
          <a:prstGeom prst="line">
            <a:avLst/>
          </a:prstGeom>
          <a:ln w="190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3">
            <a:extLst>
              <a:ext uri="{FF2B5EF4-FFF2-40B4-BE49-F238E27FC236}">
                <a16:creationId xmlns="" xmlns:a16="http://schemas.microsoft.com/office/drawing/2014/main" id="{04D99C90-A5E5-4995-ACB9-458739FCCA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22455" y="6041361"/>
            <a:ext cx="1343706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 smtClean="0">
                <a:latin typeface="Garamond" panose="02020404030301010803" pitchFamily="18" charset="0"/>
              </a:rPr>
              <a:t>11/12/2020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47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80665B7-B901-4814-8337-E2EC4F0E18B6}"/>
              </a:ext>
            </a:extLst>
          </p:cNvPr>
          <p:cNvSpPr txBox="1"/>
          <p:nvPr/>
        </p:nvSpPr>
        <p:spPr>
          <a:xfrm>
            <a:off x="1262743" y="566056"/>
            <a:ext cx="10733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003399"/>
                </a:solidFill>
                <a:latin typeface="Garamond" panose="02020404030301010803" pitchFamily="18" charset="0"/>
              </a:rPr>
              <a:t>EE e GN – Nuove comunicazioni obbligatorie</a:t>
            </a:r>
            <a:endParaRPr lang="it-IT" sz="2200" b="1" dirty="0">
              <a:solidFill>
                <a:srgbClr val="003399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0AE17FB2-5F1A-47AE-BCC7-2D5EA48C7007}"/>
              </a:ext>
            </a:extLst>
          </p:cNvPr>
          <p:cNvSpPr txBox="1"/>
          <p:nvPr/>
        </p:nvSpPr>
        <p:spPr>
          <a:xfrm>
            <a:off x="1262743" y="879862"/>
            <a:ext cx="9437914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it-IT" sz="2000" dirty="0" smtClean="0">
                <a:solidFill>
                  <a:srgbClr val="6886C4"/>
                </a:solidFill>
                <a:latin typeface="Garamond" panose="02020404030301010803" pitchFamily="18" charset="0"/>
              </a:rPr>
              <a:t>Tracciato record </a:t>
            </a:r>
            <a:r>
              <a:rPr lang="it-IT" sz="2000" dirty="0">
                <a:solidFill>
                  <a:srgbClr val="6886C4"/>
                </a:solidFill>
                <a:latin typeface="Garamond" panose="02020404030301010803" pitchFamily="18" charset="0"/>
              </a:rPr>
              <a:t>dei </a:t>
            </a:r>
            <a:r>
              <a:rPr lang="it-IT" sz="2000" dirty="0" smtClean="0">
                <a:solidFill>
                  <a:srgbClr val="6886C4"/>
                </a:solidFill>
                <a:latin typeface="Garamond" panose="02020404030301010803" pitchFamily="18" charset="0"/>
              </a:rPr>
              <a:t>distributori</a:t>
            </a:r>
            <a:endParaRPr lang="it-IT" sz="2000" dirty="0">
              <a:solidFill>
                <a:srgbClr val="6886C4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B3F5E8-896E-478A-8FCA-398E5D5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>
                <a:latin typeface="Garamond" panose="02020404030301010803" pitchFamily="18" charset="0"/>
              </a:rPr>
              <a:t>AGENZIA DELLE DOGANE E DEI MONOPOLI – Open Hearing – EE e GN </a:t>
            </a:r>
            <a:r>
              <a:rPr lang="en-US" dirty="0" err="1">
                <a:latin typeface="Garamond" panose="02020404030301010803" pitchFamily="18" charset="0"/>
              </a:rPr>
              <a:t>nuove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comunicazioni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obbligatorie</a:t>
            </a:r>
            <a:endParaRPr lang="en-US" dirty="0">
              <a:latin typeface="Garamond" panose="02020404030301010803" pitchFamily="18" charset="0"/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="" xmlns:a16="http://schemas.microsoft.com/office/drawing/2014/main" id="{65153885-0BAA-41FF-BD82-E8751E761665}"/>
              </a:ext>
            </a:extLst>
          </p:cNvPr>
          <p:cNvCxnSpPr>
            <a:cxnSpLocks/>
          </p:cNvCxnSpPr>
          <p:nvPr/>
        </p:nvCxnSpPr>
        <p:spPr>
          <a:xfrm>
            <a:off x="647572" y="3026230"/>
            <a:ext cx="0" cy="1621971"/>
          </a:xfrm>
          <a:prstGeom prst="line">
            <a:avLst/>
          </a:prstGeom>
          <a:ln w="190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3">
            <a:extLst>
              <a:ext uri="{FF2B5EF4-FFF2-40B4-BE49-F238E27FC236}">
                <a16:creationId xmlns="" xmlns:a16="http://schemas.microsoft.com/office/drawing/2014/main" id="{04D99C90-A5E5-4995-ACB9-458739FCCA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22455" y="6041361"/>
            <a:ext cx="1343706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 smtClean="0">
                <a:latin typeface="Garamond" panose="02020404030301010803" pitchFamily="18" charset="0"/>
              </a:rPr>
              <a:t>11/12/2020</a:t>
            </a:r>
            <a:endParaRPr lang="en-US" dirty="0">
              <a:latin typeface="Garamond" panose="020204040303010108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812" y="1969478"/>
            <a:ext cx="8441217" cy="3399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0190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80665B7-B901-4814-8337-E2EC4F0E18B6}"/>
              </a:ext>
            </a:extLst>
          </p:cNvPr>
          <p:cNvSpPr txBox="1"/>
          <p:nvPr/>
        </p:nvSpPr>
        <p:spPr>
          <a:xfrm>
            <a:off x="1262743" y="566056"/>
            <a:ext cx="10733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003399"/>
                </a:solidFill>
                <a:latin typeface="Garamond" panose="02020404030301010803" pitchFamily="18" charset="0"/>
              </a:rPr>
              <a:t>EE e GN – Nuove comunicazioni obbligatorie</a:t>
            </a:r>
            <a:endParaRPr lang="it-IT" sz="2200" b="1" dirty="0">
              <a:solidFill>
                <a:srgbClr val="003399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0AE17FB2-5F1A-47AE-BCC7-2D5EA48C7007}"/>
              </a:ext>
            </a:extLst>
          </p:cNvPr>
          <p:cNvSpPr txBox="1"/>
          <p:nvPr/>
        </p:nvSpPr>
        <p:spPr>
          <a:xfrm>
            <a:off x="1262743" y="864209"/>
            <a:ext cx="9437914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it-IT" sz="2000" dirty="0" smtClean="0">
                <a:solidFill>
                  <a:srgbClr val="6886C4"/>
                </a:solidFill>
                <a:latin typeface="Garamond" panose="02020404030301010803" pitchFamily="18" charset="0"/>
              </a:rPr>
              <a:t>Comunicazione dei venditori</a:t>
            </a:r>
            <a:endParaRPr lang="it-IT" sz="2000" dirty="0">
              <a:solidFill>
                <a:srgbClr val="6886C4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B3F5E8-896E-478A-8FCA-398E5D5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>
                <a:latin typeface="Garamond" panose="02020404030301010803" pitchFamily="18" charset="0"/>
              </a:rPr>
              <a:t>AGENZIA DELLE DOGANE E DEI MONOPOLI – Open Hearing – EE e GN </a:t>
            </a:r>
            <a:r>
              <a:rPr lang="en-US" dirty="0" err="1">
                <a:latin typeface="Garamond" panose="02020404030301010803" pitchFamily="18" charset="0"/>
              </a:rPr>
              <a:t>nuove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comunicazioni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obbligatorie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30EE7D53-12D4-4A10-B505-4B1BC08B749F}"/>
              </a:ext>
            </a:extLst>
          </p:cNvPr>
          <p:cNvSpPr txBox="1"/>
          <p:nvPr/>
        </p:nvSpPr>
        <p:spPr>
          <a:xfrm>
            <a:off x="659528" y="2200150"/>
            <a:ext cx="939994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1600" dirty="0">
                <a:solidFill>
                  <a:schemeClr val="tx2"/>
                </a:solidFill>
              </a:rPr>
              <a:t>I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venditori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presentano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mensilmente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i dati sul quantitativo di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GN (EE) complessivamente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fatturato nel mese e sul numero di PDR relativamente alle quali le fatture sono state emesse. </a:t>
            </a:r>
          </a:p>
          <a:p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 </a:t>
            </a:r>
          </a:p>
          <a:p>
            <a:pPr lvl="0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Suddivisione per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destinazioni d’uso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di cui ai quadri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E </a:t>
            </a:r>
            <a:r>
              <a:rPr lang="it-IT" sz="1600" dirty="0" err="1">
                <a:solidFill>
                  <a:schemeClr val="tx2"/>
                </a:solidFill>
                <a:latin typeface="Garamond" panose="02020404030301010803" pitchFamily="18" charset="0"/>
              </a:rPr>
              <a:t>e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 G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(J, L, M, I) della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dichiarazione annuale.</a:t>
            </a:r>
          </a:p>
          <a:p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 </a:t>
            </a:r>
          </a:p>
          <a:p>
            <a:pPr lvl="0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I dati relativi a ciascun mese sono comunicati entro il primo giorno del terzo mese successivo a quello a cui si riferiscono, utilizzando i predetti quadri della dichiarazione.</a:t>
            </a:r>
          </a:p>
          <a:p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 </a:t>
            </a:r>
          </a:p>
          <a:p>
            <a:pPr lvl="0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Nella comunicazione il venditore è identificato tramite il proprio codice di accisa e la propria partita IVA.</a:t>
            </a:r>
          </a:p>
          <a:p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 </a:t>
            </a:r>
          </a:p>
          <a:p>
            <a:pPr lvl="0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I distributori presentano la comunicazione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per gli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autoconsumi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e per le forniture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di </a:t>
            </a:r>
            <a:r>
              <a:rPr lang="it-IT" sz="1600" i="1" dirty="0">
                <a:solidFill>
                  <a:schemeClr val="tx2"/>
                </a:solidFill>
                <a:latin typeface="Garamond" panose="02020404030301010803" pitchFamily="18" charset="0"/>
              </a:rPr>
              <a:t>default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. </a:t>
            </a:r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="" xmlns:a16="http://schemas.microsoft.com/office/drawing/2014/main" id="{65153885-0BAA-41FF-BD82-E8751E761665}"/>
              </a:ext>
            </a:extLst>
          </p:cNvPr>
          <p:cNvCxnSpPr>
            <a:cxnSpLocks/>
          </p:cNvCxnSpPr>
          <p:nvPr/>
        </p:nvCxnSpPr>
        <p:spPr>
          <a:xfrm>
            <a:off x="647572" y="3026230"/>
            <a:ext cx="0" cy="1621971"/>
          </a:xfrm>
          <a:prstGeom prst="line">
            <a:avLst/>
          </a:prstGeom>
          <a:ln w="190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3">
            <a:extLst>
              <a:ext uri="{FF2B5EF4-FFF2-40B4-BE49-F238E27FC236}">
                <a16:creationId xmlns="" xmlns:a16="http://schemas.microsoft.com/office/drawing/2014/main" id="{04D99C90-A5E5-4995-ACB9-458739FCCA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22455" y="6041361"/>
            <a:ext cx="1343706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 smtClean="0">
                <a:latin typeface="Garamond" panose="02020404030301010803" pitchFamily="18" charset="0"/>
              </a:rPr>
              <a:t>11/12/2020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98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80665B7-B901-4814-8337-E2EC4F0E18B6}"/>
              </a:ext>
            </a:extLst>
          </p:cNvPr>
          <p:cNvSpPr txBox="1"/>
          <p:nvPr/>
        </p:nvSpPr>
        <p:spPr>
          <a:xfrm>
            <a:off x="1262743" y="566056"/>
            <a:ext cx="10733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003399"/>
                </a:solidFill>
                <a:latin typeface="Garamond" panose="02020404030301010803" pitchFamily="18" charset="0"/>
              </a:rPr>
              <a:t>EE e GN – Nuove comunicazioni obbligatorie</a:t>
            </a:r>
            <a:endParaRPr lang="it-IT" sz="2200" b="1" dirty="0">
              <a:solidFill>
                <a:srgbClr val="003399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0AE17FB2-5F1A-47AE-BCC7-2D5EA48C7007}"/>
              </a:ext>
            </a:extLst>
          </p:cNvPr>
          <p:cNvSpPr txBox="1"/>
          <p:nvPr/>
        </p:nvSpPr>
        <p:spPr>
          <a:xfrm>
            <a:off x="1262743" y="864209"/>
            <a:ext cx="9437914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it-IT" sz="2000" dirty="0" smtClean="0">
                <a:solidFill>
                  <a:srgbClr val="6886C4"/>
                </a:solidFill>
                <a:latin typeface="Garamond" panose="02020404030301010803" pitchFamily="18" charset="0"/>
              </a:rPr>
              <a:t>Decorrenza obbligo e disposizioni transitorie</a:t>
            </a:r>
            <a:endParaRPr lang="it-IT" sz="2000" dirty="0">
              <a:solidFill>
                <a:srgbClr val="6886C4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B3F5E8-896E-478A-8FCA-398E5D5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>
                <a:latin typeface="Garamond" panose="02020404030301010803" pitchFamily="18" charset="0"/>
              </a:rPr>
              <a:t>AGENZIA DELLE DOGANE E DEI MONOPOLI – Open Hearing – EE e GN </a:t>
            </a:r>
            <a:r>
              <a:rPr lang="en-US" dirty="0" err="1">
                <a:latin typeface="Garamond" panose="02020404030301010803" pitchFamily="18" charset="0"/>
              </a:rPr>
              <a:t>nuove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comunicazioni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obbligatorie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30EE7D53-12D4-4A10-B505-4B1BC08B749F}"/>
              </a:ext>
            </a:extLst>
          </p:cNvPr>
          <p:cNvSpPr txBox="1"/>
          <p:nvPr/>
        </p:nvSpPr>
        <p:spPr>
          <a:xfrm>
            <a:off x="659528" y="2082920"/>
            <a:ext cx="93999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hangingPunct="0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ADM pubblicherà i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tracciati record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necessari per l’invio sul proprio sito internet. </a:t>
            </a:r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hangingPunct="0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 </a:t>
            </a:r>
          </a:p>
          <a:p>
            <a:pPr lvl="0" hangingPunct="0"/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Primo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invio dei dati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previsto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entro il 1° giorno del terzo mese successivo a quello di pubblicazione dei predetti tracciati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record (…..non antecedente a ……..)</a:t>
            </a:r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hangingPunct="0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 </a:t>
            </a:r>
          </a:p>
          <a:p>
            <a:pPr lvl="0" hangingPunct="0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In prima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applicazione, i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dati inviati sono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riferiti anche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distintamente a ciascun mese anteriore con decorrenza dal mese di gennaio 2021.  </a:t>
            </a:r>
          </a:p>
          <a:p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 </a:t>
            </a:r>
          </a:p>
          <a:p>
            <a:pPr lvl="0" hangingPunct="0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Le comunicazioni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sono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firmate dal rappresentante legale del soggetto obbligato  ovvero da altro soggetto che il predetto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 </a:t>
            </a:r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rappresentante legale abbia delegato all’invio con procura scritta, consegnata all’Ufficio delle dogane competente sulla sede legale. </a:t>
            </a:r>
          </a:p>
          <a:p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 </a:t>
            </a:r>
          </a:p>
          <a:p>
            <a:pPr lvl="0" hangingPunct="0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Sono fatte salve le autorizzazioni alla firma già rilasciate per l’invio delle dichiarazioni di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consumo. </a:t>
            </a:r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 </a:t>
            </a:r>
          </a:p>
          <a:p>
            <a:pPr lvl="0" hangingPunct="0"/>
            <a:r>
              <a:rPr lang="it-IT" sz="1600" dirty="0">
                <a:solidFill>
                  <a:schemeClr val="tx2"/>
                </a:solidFill>
                <a:latin typeface="Garamond" panose="02020404030301010803" pitchFamily="18" charset="0"/>
              </a:rPr>
              <a:t>Con successive determinazioni sono stabiliti tempi e modalità per l’invio dei dati </a:t>
            </a:r>
            <a:r>
              <a:rPr lang="it-IT" sz="16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per il GNL</a:t>
            </a:r>
            <a:endParaRPr lang="it-IT" sz="1600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="" xmlns:a16="http://schemas.microsoft.com/office/drawing/2014/main" id="{65153885-0BAA-41FF-BD82-E8751E761665}"/>
              </a:ext>
            </a:extLst>
          </p:cNvPr>
          <p:cNvCxnSpPr>
            <a:cxnSpLocks/>
          </p:cNvCxnSpPr>
          <p:nvPr/>
        </p:nvCxnSpPr>
        <p:spPr>
          <a:xfrm>
            <a:off x="647572" y="3026230"/>
            <a:ext cx="0" cy="1621971"/>
          </a:xfrm>
          <a:prstGeom prst="line">
            <a:avLst/>
          </a:prstGeom>
          <a:ln w="190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3">
            <a:extLst>
              <a:ext uri="{FF2B5EF4-FFF2-40B4-BE49-F238E27FC236}">
                <a16:creationId xmlns="" xmlns:a16="http://schemas.microsoft.com/office/drawing/2014/main" id="{04D99C90-A5E5-4995-ACB9-458739FCCA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22455" y="6041361"/>
            <a:ext cx="1343706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 smtClean="0">
                <a:latin typeface="Garamond" panose="02020404030301010803" pitchFamily="18" charset="0"/>
              </a:rPr>
              <a:t>11/12/2020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39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1A1DD593-3F75-4466-B6C6-AE5138E93564}"/>
              </a:ext>
            </a:extLst>
          </p:cNvPr>
          <p:cNvSpPr txBox="1"/>
          <p:nvPr/>
        </p:nvSpPr>
        <p:spPr>
          <a:xfrm>
            <a:off x="-326569" y="4950737"/>
            <a:ext cx="59218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EE e GN – nuove comunicazioni obbligatorie</a:t>
            </a:r>
            <a:endParaRPr lang="it-IT" sz="28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E4907E06-C730-4D43-A51C-FEB950B42952}"/>
              </a:ext>
            </a:extLst>
          </p:cNvPr>
          <p:cNvSpPr txBox="1"/>
          <p:nvPr/>
        </p:nvSpPr>
        <p:spPr>
          <a:xfrm>
            <a:off x="-326569" y="5749943"/>
            <a:ext cx="5921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dirty="0" smtClean="0">
                <a:solidFill>
                  <a:srgbClr val="6886C4"/>
                </a:solidFill>
                <a:latin typeface="Garamond" panose="02020404030301010803" pitchFamily="18" charset="0"/>
              </a:rPr>
              <a:t>Open </a:t>
            </a:r>
            <a:r>
              <a:rPr lang="it-IT" sz="2000" dirty="0" err="1">
                <a:solidFill>
                  <a:srgbClr val="6886C4"/>
                </a:solidFill>
                <a:latin typeface="Garamond" panose="02020404030301010803" pitchFamily="18" charset="0"/>
              </a:rPr>
              <a:t>H</a:t>
            </a:r>
            <a:r>
              <a:rPr lang="it-IT" sz="2000" dirty="0" err="1" smtClean="0">
                <a:solidFill>
                  <a:srgbClr val="6886C4"/>
                </a:solidFill>
                <a:latin typeface="Garamond" panose="02020404030301010803" pitchFamily="18" charset="0"/>
              </a:rPr>
              <a:t>earing</a:t>
            </a:r>
            <a:endParaRPr lang="it-IT" sz="2000" dirty="0">
              <a:solidFill>
                <a:srgbClr val="6886C4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67EF3514-B4B7-45D3-B67E-EB8CE94C4EE6}"/>
              </a:ext>
            </a:extLst>
          </p:cNvPr>
          <p:cNvSpPr txBox="1"/>
          <p:nvPr/>
        </p:nvSpPr>
        <p:spPr>
          <a:xfrm>
            <a:off x="5818659" y="251458"/>
            <a:ext cx="5921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6886C4"/>
                </a:solidFill>
                <a:latin typeface="Garamond" panose="02020404030301010803" pitchFamily="18" charset="0"/>
              </a:rPr>
              <a:t>11 dicembre 2020</a:t>
            </a:r>
            <a:endParaRPr lang="it-IT" sz="2000" dirty="0">
              <a:solidFill>
                <a:srgbClr val="6886C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80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259,5,Slide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zione">
  <a:themeElements>
    <a:clrScheme name="Personalizzato 6">
      <a:dk1>
        <a:srgbClr val="003399"/>
      </a:dk1>
      <a:lt1>
        <a:sysClr val="window" lastClr="FFFFFF"/>
      </a:lt1>
      <a:dk2>
        <a:srgbClr val="FFFFFF"/>
      </a:dk2>
      <a:lt2>
        <a:srgbClr val="636363"/>
      </a:lt2>
      <a:accent1>
        <a:srgbClr val="003399"/>
      </a:accent1>
      <a:accent2>
        <a:srgbClr val="6886C4"/>
      </a:accent2>
      <a:accent3>
        <a:srgbClr val="AEBFE0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Magneti Marell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844</Words>
  <Application>Microsoft Office PowerPoint</Application>
  <PresentationFormat>Personalizzato</PresentationFormat>
  <Paragraphs>102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Citazione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enrico;m@p</dc:creator>
  <cp:lastModifiedBy>*</cp:lastModifiedBy>
  <cp:revision>107</cp:revision>
  <dcterms:created xsi:type="dcterms:W3CDTF">2018-03-06T13:17:14Z</dcterms:created>
  <dcterms:modified xsi:type="dcterms:W3CDTF">2020-12-10T17:48:41Z</dcterms:modified>
</cp:coreProperties>
</file>