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0" r:id="rId3"/>
    <p:sldId id="257" r:id="rId4"/>
    <p:sldId id="281" r:id="rId5"/>
    <p:sldId id="282" r:id="rId6"/>
    <p:sldId id="283" r:id="rId7"/>
    <p:sldId id="284" r:id="rId8"/>
    <p:sldId id="285" r:id="rId9"/>
    <p:sldId id="286" r:id="rId10"/>
    <p:sldId id="288" r:id="rId11"/>
    <p:sldId id="289" r:id="rId12"/>
    <p:sldId id="290" r:id="rId13"/>
    <p:sldId id="287" r:id="rId14"/>
  </p:sldIdLst>
  <p:sldSz cx="12192000" cy="6858000"/>
  <p:notesSz cx="6858000" cy="9144000"/>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6886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4660"/>
  </p:normalViewPr>
  <p:slideViewPr>
    <p:cSldViewPr snapToGrid="0">
      <p:cViewPr varScale="1">
        <p:scale>
          <a:sx n="109" d="100"/>
          <a:sy n="109" d="100"/>
        </p:scale>
        <p:origin x="210" y="10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bg>
      <p:bgPr>
        <a:solidFill>
          <a:srgbClr val="003399"/>
        </a:solidFill>
        <a:effectLst/>
      </p:bgPr>
    </p:bg>
    <p:spTree>
      <p:nvGrpSpPr>
        <p:cNvPr id="1" name=""/>
        <p:cNvGrpSpPr/>
        <p:nvPr/>
      </p:nvGrpSpPr>
      <p:grpSpPr>
        <a:xfrm>
          <a:off x="0" y="0"/>
          <a:ext cx="0" cy="0"/>
          <a:chOff x="0" y="0"/>
          <a:chExt cx="0" cy="0"/>
        </a:xfrm>
      </p:grpSpPr>
      <p:sp>
        <p:nvSpPr>
          <p:cNvPr id="12" name="Rettangolo 11">
            <a:extLst>
              <a:ext uri="{FF2B5EF4-FFF2-40B4-BE49-F238E27FC236}">
                <a16:creationId xmlns:a16="http://schemas.microsoft.com/office/drawing/2014/main" id="{512CA09D-EEF9-4733-9E0D-8C36FB3FEF17}"/>
              </a:ext>
            </a:extLst>
          </p:cNvPr>
          <p:cNvSpPr/>
          <p:nvPr userDrawn="1"/>
        </p:nvSpPr>
        <p:spPr>
          <a:xfrm>
            <a:off x="0" y="844141"/>
            <a:ext cx="12192000" cy="403781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Date Placeholder 3"/>
          <p:cNvSpPr>
            <a:spLocks noGrp="1"/>
          </p:cNvSpPr>
          <p:nvPr>
            <p:ph type="dt" sz="half" idx="10"/>
          </p:nvPr>
        </p:nvSpPr>
        <p:spPr/>
        <p:txBody>
          <a:bodyPr/>
          <a:lstStyle>
            <a:lvl1pPr>
              <a:defRPr>
                <a:latin typeface="Helvetica LT Std Cond" panose="020B0506020202030204" pitchFamily="34" charset="0"/>
              </a:defRPr>
            </a:lvl1pPr>
          </a:lstStyle>
          <a:p>
            <a:fld id="{08B9EBBA-996F-894A-B54A-D6246ED52CEA}" type="datetimeFigureOut">
              <a:rPr lang="en-US" smtClean="0"/>
              <a:pPr/>
              <a:t>8/24/2022</a:t>
            </a:fld>
            <a:endParaRPr lang="en-US" dirty="0"/>
          </a:p>
        </p:txBody>
      </p:sp>
      <p:sp>
        <p:nvSpPr>
          <p:cNvPr id="5" name="Footer Placeholder 4"/>
          <p:cNvSpPr>
            <a:spLocks noGrp="1"/>
          </p:cNvSpPr>
          <p:nvPr>
            <p:ph type="ftr" sz="quarter" idx="11"/>
          </p:nvPr>
        </p:nvSpPr>
        <p:spPr/>
        <p:txBody>
          <a:bodyPr/>
          <a:lstStyle>
            <a:lvl1pPr>
              <a:defRPr>
                <a:latin typeface="Helvetica LT Std Cond" panose="020B0506020202030204" pitchFamily="34" charset="0"/>
              </a:defRPr>
            </a:lvl1pPr>
          </a:lstStyle>
          <a:p>
            <a:r>
              <a:rPr lang="en-US" dirty="0" err="1"/>
              <a:t>Titolo</a:t>
            </a:r>
            <a:r>
              <a:rPr lang="en-US" dirty="0"/>
              <a:t> </a:t>
            </a:r>
            <a:r>
              <a:rPr lang="en-US" dirty="0" err="1"/>
              <a:t>evento</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5" name="Connettore diritto 14">
            <a:extLst>
              <a:ext uri="{FF2B5EF4-FFF2-40B4-BE49-F238E27FC236}">
                <a16:creationId xmlns:a16="http://schemas.microsoft.com/office/drawing/2014/main" id="{5186DD1E-A056-4342-BE80-FF20A2600F78}"/>
              </a:ext>
            </a:extLst>
          </p:cNvPr>
          <p:cNvCxnSpPr>
            <a:cxnSpLocks/>
          </p:cNvCxnSpPr>
          <p:nvPr userDrawn="1"/>
        </p:nvCxnSpPr>
        <p:spPr>
          <a:xfrm>
            <a:off x="5736771" y="4865913"/>
            <a:ext cx="0" cy="1147945"/>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8" name="Connettore diritto 17">
            <a:extLst>
              <a:ext uri="{FF2B5EF4-FFF2-40B4-BE49-F238E27FC236}">
                <a16:creationId xmlns:a16="http://schemas.microsoft.com/office/drawing/2014/main" id="{A0DA35CE-634A-41AD-8643-F468F576040E}"/>
              </a:ext>
            </a:extLst>
          </p:cNvPr>
          <p:cNvCxnSpPr>
            <a:cxnSpLocks/>
          </p:cNvCxnSpPr>
          <p:nvPr userDrawn="1"/>
        </p:nvCxnSpPr>
        <p:spPr>
          <a:xfrm>
            <a:off x="5736771" y="348342"/>
            <a:ext cx="0" cy="685801"/>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9" name="Picture 8">
            <a:extLst>
              <a:ext uri="{FF2B5EF4-FFF2-40B4-BE49-F238E27FC236}">
                <a16:creationId xmlns:a16="http://schemas.microsoft.com/office/drawing/2014/main" id="{4C5F7654-60EA-40E7-8A0E-93CF8B3C8F6D}"/>
              </a:ext>
            </a:extLst>
          </p:cNvPr>
          <p:cNvPicPr>
            <a:picLocks noChangeAspect="1"/>
          </p:cNvPicPr>
          <p:nvPr userDrawn="1"/>
        </p:nvPicPr>
        <p:blipFill>
          <a:blip r:embed="rId2"/>
          <a:srcRect/>
          <a:stretch/>
        </p:blipFill>
        <p:spPr>
          <a:xfrm>
            <a:off x="3138386" y="1721217"/>
            <a:ext cx="5915229" cy="228365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334626" y="6259082"/>
            <a:ext cx="1343706" cy="365125"/>
          </a:xfrm>
        </p:spPr>
        <p:txBody>
          <a:bodyPr/>
          <a:lstStyle>
            <a:lvl1pPr>
              <a:defRPr>
                <a:solidFill>
                  <a:srgbClr val="003399"/>
                </a:solidFill>
              </a:defRPr>
            </a:lvl1pPr>
          </a:lstStyle>
          <a:p>
            <a:fld id="{9B3A1323-8D79-1946-B0D7-40001CF92E9D}" type="datetimeFigureOut">
              <a:rPr lang="en-US" smtClean="0"/>
              <a:pPr/>
              <a:t>8/24/2022</a:t>
            </a:fld>
            <a:endParaRPr lang="en-US" dirty="0"/>
          </a:p>
        </p:txBody>
      </p:sp>
      <p:sp>
        <p:nvSpPr>
          <p:cNvPr id="5" name="Footer Placeholder 4"/>
          <p:cNvSpPr>
            <a:spLocks noGrp="1"/>
          </p:cNvSpPr>
          <p:nvPr>
            <p:ph type="ftr" sz="quarter" idx="11"/>
          </p:nvPr>
        </p:nvSpPr>
        <p:spPr>
          <a:xfrm>
            <a:off x="451514" y="6259082"/>
            <a:ext cx="8644320" cy="365125"/>
          </a:xfrm>
        </p:spPr>
        <p:txBody>
          <a:bodyPr/>
          <a:lstStyle>
            <a:lvl1pPr>
              <a:defRPr>
                <a:solidFill>
                  <a:srgbClr val="003399"/>
                </a:solidFill>
              </a:defRPr>
            </a:lvl1pPr>
          </a:lstStyle>
          <a:p>
            <a:r>
              <a:rPr lang="en-US" dirty="0"/>
              <a:t>TITOLO PRESENTAZIONE</a:t>
            </a:r>
          </a:p>
        </p:txBody>
      </p:sp>
      <p:sp>
        <p:nvSpPr>
          <p:cNvPr id="6" name="Slide Number Placeholder 5"/>
          <p:cNvSpPr>
            <a:spLocks noGrp="1"/>
          </p:cNvSpPr>
          <p:nvPr>
            <p:ph type="sldNum" sz="quarter" idx="12"/>
          </p:nvPr>
        </p:nvSpPr>
        <p:spPr>
          <a:xfrm>
            <a:off x="10678331" y="6133608"/>
            <a:ext cx="1062155" cy="490599"/>
          </a:xfrm>
        </p:spPr>
        <p:txBody>
          <a:bodyPr/>
          <a:lstStyle>
            <a:lvl1pPr>
              <a:defRPr>
                <a:solidFill>
                  <a:srgbClr val="003399"/>
                </a:solidFill>
              </a:defRPr>
            </a:lvl1pPr>
          </a:lstStyle>
          <a:p>
            <a:fld id="{D57F1E4F-1CFF-5643-939E-217C01CDF565}" type="slidenum">
              <a:rPr lang="en-US" smtClean="0"/>
              <a:pPr/>
              <a:t>‹N›</a:t>
            </a:fld>
            <a:endParaRPr lang="en-US" dirty="0"/>
          </a:p>
        </p:txBody>
      </p:sp>
      <p:cxnSp>
        <p:nvCxnSpPr>
          <p:cNvPr id="15" name="Connettore diritto 14">
            <a:extLst>
              <a:ext uri="{FF2B5EF4-FFF2-40B4-BE49-F238E27FC236}">
                <a16:creationId xmlns:a16="http://schemas.microsoft.com/office/drawing/2014/main" id="{9F1A3202-618A-46CB-812C-07A7E7A50F67}"/>
              </a:ext>
            </a:extLst>
          </p:cNvPr>
          <p:cNvCxnSpPr>
            <a:cxnSpLocks/>
          </p:cNvCxnSpPr>
          <p:nvPr userDrawn="1"/>
        </p:nvCxnSpPr>
        <p:spPr>
          <a:xfrm>
            <a:off x="239485" y="6111837"/>
            <a:ext cx="11501001" cy="0"/>
          </a:xfrm>
          <a:prstGeom prst="line">
            <a:avLst/>
          </a:prstGeom>
          <a:ln w="28575">
            <a:solidFill>
              <a:srgbClr val="003399"/>
            </a:solidFill>
          </a:ln>
        </p:spPr>
        <p:style>
          <a:lnRef idx="1">
            <a:schemeClr val="dk1"/>
          </a:lnRef>
          <a:fillRef idx="0">
            <a:schemeClr val="dk1"/>
          </a:fillRef>
          <a:effectRef idx="0">
            <a:schemeClr val="dk1"/>
          </a:effectRef>
          <a:fontRef idx="minor">
            <a:schemeClr val="tx1"/>
          </a:fontRef>
        </p:style>
      </p:cxnSp>
      <p:pic>
        <p:nvPicPr>
          <p:cNvPr id="26" name="Picture 25">
            <a:extLst>
              <a:ext uri="{FF2B5EF4-FFF2-40B4-BE49-F238E27FC236}">
                <a16:creationId xmlns:a16="http://schemas.microsoft.com/office/drawing/2014/main" id="{9181084D-0AEC-4BB9-BA77-00F77C742520}"/>
              </a:ext>
            </a:extLst>
          </p:cNvPr>
          <p:cNvPicPr>
            <a:picLocks noChangeAspect="1"/>
          </p:cNvPicPr>
          <p:nvPr userDrawn="1"/>
        </p:nvPicPr>
        <p:blipFill>
          <a:blip r:embed="rId2"/>
          <a:stretch>
            <a:fillRect/>
          </a:stretch>
        </p:blipFill>
        <p:spPr>
          <a:xfrm>
            <a:off x="273951" y="0"/>
            <a:ext cx="837251" cy="1224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stazione sezione">
    <p:bg>
      <p:bgPr>
        <a:solidFill>
          <a:schemeClr val="tx1"/>
        </a:solidFill>
        <a:effectLst/>
      </p:bgPr>
    </p:bg>
    <p:spTree>
      <p:nvGrpSpPr>
        <p:cNvPr id="1" name=""/>
        <p:cNvGrpSpPr/>
        <p:nvPr/>
      </p:nvGrpSpPr>
      <p:grpSpPr>
        <a:xfrm>
          <a:off x="0" y="0"/>
          <a:ext cx="0" cy="0"/>
          <a:chOff x="0" y="0"/>
          <a:chExt cx="0" cy="0"/>
        </a:xfrm>
      </p:grpSpPr>
      <p:sp>
        <p:nvSpPr>
          <p:cNvPr id="18" name="Date Placeholder 3">
            <a:extLst>
              <a:ext uri="{FF2B5EF4-FFF2-40B4-BE49-F238E27FC236}">
                <a16:creationId xmlns:a16="http://schemas.microsoft.com/office/drawing/2014/main" id="{BD6607C2-D022-49EB-9B93-D42BE23E0441}"/>
              </a:ext>
            </a:extLst>
          </p:cNvPr>
          <p:cNvSpPr>
            <a:spLocks noGrp="1"/>
          </p:cNvSpPr>
          <p:nvPr>
            <p:ph type="dt" sz="half" idx="10"/>
          </p:nvPr>
        </p:nvSpPr>
        <p:spPr>
          <a:xfrm>
            <a:off x="9334626" y="6259082"/>
            <a:ext cx="1343706" cy="365125"/>
          </a:xfrm>
        </p:spPr>
        <p:txBody>
          <a:bodyPr/>
          <a:lstStyle>
            <a:lvl1pPr>
              <a:defRPr>
                <a:solidFill>
                  <a:srgbClr val="003399"/>
                </a:solidFill>
              </a:defRPr>
            </a:lvl1pPr>
          </a:lstStyle>
          <a:p>
            <a:fld id="{9B3A1323-8D79-1946-B0D7-40001CF92E9D}" type="datetimeFigureOut">
              <a:rPr lang="en-US" smtClean="0"/>
              <a:pPr/>
              <a:t>8/24/2022</a:t>
            </a:fld>
            <a:endParaRPr lang="en-US" dirty="0"/>
          </a:p>
        </p:txBody>
      </p:sp>
      <p:sp>
        <p:nvSpPr>
          <p:cNvPr id="19" name="Footer Placeholder 4">
            <a:extLst>
              <a:ext uri="{FF2B5EF4-FFF2-40B4-BE49-F238E27FC236}">
                <a16:creationId xmlns:a16="http://schemas.microsoft.com/office/drawing/2014/main" id="{1257F9D7-6DEA-4CCB-8A2A-EA6E9BD1A9D9}"/>
              </a:ext>
            </a:extLst>
          </p:cNvPr>
          <p:cNvSpPr>
            <a:spLocks noGrp="1"/>
          </p:cNvSpPr>
          <p:nvPr>
            <p:ph type="ftr" sz="quarter" idx="11"/>
          </p:nvPr>
        </p:nvSpPr>
        <p:spPr>
          <a:xfrm>
            <a:off x="451514" y="6259082"/>
            <a:ext cx="8644320" cy="365125"/>
          </a:xfrm>
        </p:spPr>
        <p:txBody>
          <a:bodyPr/>
          <a:lstStyle>
            <a:lvl1pPr>
              <a:defRPr>
                <a:solidFill>
                  <a:srgbClr val="003399"/>
                </a:solidFill>
              </a:defRPr>
            </a:lvl1pPr>
          </a:lstStyle>
          <a:p>
            <a:r>
              <a:rPr lang="en-US" dirty="0"/>
              <a:t>TITOLO PRESENTAZIONE</a:t>
            </a:r>
          </a:p>
        </p:txBody>
      </p:sp>
      <p:sp>
        <p:nvSpPr>
          <p:cNvPr id="20" name="Slide Number Placeholder 5">
            <a:extLst>
              <a:ext uri="{FF2B5EF4-FFF2-40B4-BE49-F238E27FC236}">
                <a16:creationId xmlns:a16="http://schemas.microsoft.com/office/drawing/2014/main" id="{4F6307CD-C1A2-4CBF-8A67-A504ADBDE23E}"/>
              </a:ext>
            </a:extLst>
          </p:cNvPr>
          <p:cNvSpPr>
            <a:spLocks noGrp="1"/>
          </p:cNvSpPr>
          <p:nvPr>
            <p:ph type="sldNum" sz="quarter" idx="12"/>
          </p:nvPr>
        </p:nvSpPr>
        <p:spPr>
          <a:xfrm>
            <a:off x="10678331" y="6133608"/>
            <a:ext cx="1062155" cy="490599"/>
          </a:xfrm>
        </p:spPr>
        <p:txBody>
          <a:bodyPr/>
          <a:lstStyle>
            <a:lvl1pPr>
              <a:defRPr>
                <a:solidFill>
                  <a:srgbClr val="003399"/>
                </a:solidFill>
              </a:defRPr>
            </a:lvl1pPr>
          </a:lstStyle>
          <a:p>
            <a:fld id="{D57F1E4F-1CFF-5643-939E-217C01CDF565}" type="slidenum">
              <a:rPr lang="en-US" smtClean="0"/>
              <a:pPr/>
              <a:t>‹N›</a:t>
            </a:fld>
            <a:endParaRPr lang="en-US" dirty="0"/>
          </a:p>
        </p:txBody>
      </p:sp>
      <p:cxnSp>
        <p:nvCxnSpPr>
          <p:cNvPr id="21" name="Connettore diritto 20">
            <a:extLst>
              <a:ext uri="{FF2B5EF4-FFF2-40B4-BE49-F238E27FC236}">
                <a16:creationId xmlns:a16="http://schemas.microsoft.com/office/drawing/2014/main" id="{CD54785E-3FB7-42ED-A211-C4A1B8081C48}"/>
              </a:ext>
            </a:extLst>
          </p:cNvPr>
          <p:cNvCxnSpPr>
            <a:cxnSpLocks/>
          </p:cNvCxnSpPr>
          <p:nvPr userDrawn="1"/>
        </p:nvCxnSpPr>
        <p:spPr>
          <a:xfrm>
            <a:off x="239485" y="6111837"/>
            <a:ext cx="11501001" cy="0"/>
          </a:xfrm>
          <a:prstGeom prst="line">
            <a:avLst/>
          </a:prstGeom>
          <a:ln w="28575">
            <a:solidFill>
              <a:srgbClr val="003399"/>
            </a:solidFill>
          </a:ln>
        </p:spPr>
        <p:style>
          <a:lnRef idx="1">
            <a:schemeClr val="dk1"/>
          </a:lnRef>
          <a:fillRef idx="0">
            <a:schemeClr val="dk1"/>
          </a:fillRef>
          <a:effectRef idx="0">
            <a:schemeClr val="dk1"/>
          </a:effectRef>
          <a:fontRef idx="minor">
            <a:schemeClr val="tx1"/>
          </a:fontRef>
        </p:style>
      </p:cxnSp>
      <p:pic>
        <p:nvPicPr>
          <p:cNvPr id="34" name="Picture 33">
            <a:extLst>
              <a:ext uri="{FF2B5EF4-FFF2-40B4-BE49-F238E27FC236}">
                <a16:creationId xmlns:a16="http://schemas.microsoft.com/office/drawing/2014/main" id="{8EF1BA46-EACB-4AD7-BE45-20E23648743D}"/>
              </a:ext>
            </a:extLst>
          </p:cNvPr>
          <p:cNvPicPr>
            <a:picLocks noChangeAspect="1"/>
          </p:cNvPicPr>
          <p:nvPr userDrawn="1"/>
        </p:nvPicPr>
        <p:blipFill>
          <a:blip r:embed="rId2"/>
          <a:stretch>
            <a:fillRect/>
          </a:stretch>
        </p:blipFill>
        <p:spPr>
          <a:xfrm>
            <a:off x="273951" y="0"/>
            <a:ext cx="837251" cy="1224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217269C5-BD52-4D05-BEE9-15B6643EB46D}"/>
              </a:ext>
            </a:extLst>
          </p:cNvPr>
          <p:cNvSpPr>
            <a:spLocks noGrp="1"/>
          </p:cNvSpPr>
          <p:nvPr>
            <p:ph type="dt" sz="half" idx="10"/>
          </p:nvPr>
        </p:nvSpPr>
        <p:spPr>
          <a:xfrm>
            <a:off x="9334626" y="6259082"/>
            <a:ext cx="1343706" cy="365125"/>
          </a:xfrm>
        </p:spPr>
        <p:txBody>
          <a:bodyPr/>
          <a:lstStyle>
            <a:lvl1pPr>
              <a:defRPr>
                <a:solidFill>
                  <a:schemeClr val="tx1"/>
                </a:solidFill>
              </a:defRPr>
            </a:lvl1pPr>
          </a:lstStyle>
          <a:p>
            <a:fld id="{9B3A1323-8D79-1946-B0D7-40001CF92E9D}" type="datetimeFigureOut">
              <a:rPr lang="en-US" smtClean="0"/>
              <a:pPr/>
              <a:t>8/24/2022</a:t>
            </a:fld>
            <a:endParaRPr lang="en-US" dirty="0"/>
          </a:p>
        </p:txBody>
      </p:sp>
      <p:sp>
        <p:nvSpPr>
          <p:cNvPr id="18" name="Footer Placeholder 4">
            <a:extLst>
              <a:ext uri="{FF2B5EF4-FFF2-40B4-BE49-F238E27FC236}">
                <a16:creationId xmlns:a16="http://schemas.microsoft.com/office/drawing/2014/main" id="{25CD928E-A9B9-4DD9-B7D7-8A28001EE7E4}"/>
              </a:ext>
            </a:extLst>
          </p:cNvPr>
          <p:cNvSpPr>
            <a:spLocks noGrp="1"/>
          </p:cNvSpPr>
          <p:nvPr>
            <p:ph type="ftr" sz="quarter" idx="11"/>
          </p:nvPr>
        </p:nvSpPr>
        <p:spPr>
          <a:xfrm>
            <a:off x="451514" y="6259082"/>
            <a:ext cx="8644320" cy="365125"/>
          </a:xfrm>
        </p:spPr>
        <p:txBody>
          <a:bodyPr/>
          <a:lstStyle>
            <a:lvl1pPr>
              <a:defRPr>
                <a:solidFill>
                  <a:schemeClr val="tx1"/>
                </a:solidFill>
              </a:defRPr>
            </a:lvl1pPr>
          </a:lstStyle>
          <a:p>
            <a:r>
              <a:rPr lang="en-US"/>
              <a:t>TITOLO PRESENTAZIONE</a:t>
            </a:r>
            <a:endParaRPr lang="en-US" dirty="0"/>
          </a:p>
        </p:txBody>
      </p:sp>
      <p:sp>
        <p:nvSpPr>
          <p:cNvPr id="19" name="Slide Number Placeholder 5">
            <a:extLst>
              <a:ext uri="{FF2B5EF4-FFF2-40B4-BE49-F238E27FC236}">
                <a16:creationId xmlns:a16="http://schemas.microsoft.com/office/drawing/2014/main" id="{F0BDB6E8-BCBA-4B85-865B-0326921ED279}"/>
              </a:ext>
            </a:extLst>
          </p:cNvPr>
          <p:cNvSpPr>
            <a:spLocks noGrp="1"/>
          </p:cNvSpPr>
          <p:nvPr>
            <p:ph type="sldNum" sz="quarter" idx="12"/>
          </p:nvPr>
        </p:nvSpPr>
        <p:spPr>
          <a:xfrm>
            <a:off x="10678331" y="6133608"/>
            <a:ext cx="1062155" cy="490599"/>
          </a:xfrm>
        </p:spPr>
        <p:txBody>
          <a:bodyPr/>
          <a:lstStyle>
            <a:lvl1pPr>
              <a:defRPr>
                <a:solidFill>
                  <a:schemeClr val="tx1"/>
                </a:solidFill>
              </a:defRPr>
            </a:lvl1pPr>
          </a:lstStyle>
          <a:p>
            <a:fld id="{D57F1E4F-1CFF-5643-939E-217C01CDF565}" type="slidenum">
              <a:rPr lang="en-US" smtClean="0"/>
              <a:pPr/>
              <a:t>‹N›</a:t>
            </a:fld>
            <a:endParaRPr lang="en-US" dirty="0"/>
          </a:p>
        </p:txBody>
      </p:sp>
      <p:cxnSp>
        <p:nvCxnSpPr>
          <p:cNvPr id="20" name="Connettore diritto 19">
            <a:extLst>
              <a:ext uri="{FF2B5EF4-FFF2-40B4-BE49-F238E27FC236}">
                <a16:creationId xmlns:a16="http://schemas.microsoft.com/office/drawing/2014/main" id="{80613556-6791-4B98-B7AC-4808030B8238}"/>
              </a:ext>
            </a:extLst>
          </p:cNvPr>
          <p:cNvCxnSpPr>
            <a:cxnSpLocks/>
          </p:cNvCxnSpPr>
          <p:nvPr userDrawn="1"/>
        </p:nvCxnSpPr>
        <p:spPr>
          <a:xfrm>
            <a:off x="239485" y="6111837"/>
            <a:ext cx="11501001" cy="0"/>
          </a:xfrm>
          <a:prstGeom prst="line">
            <a:avLst/>
          </a:prstGeom>
          <a:ln w="28575">
            <a:solidFill>
              <a:srgbClr val="6886C4"/>
            </a:solidFill>
          </a:ln>
        </p:spPr>
        <p:style>
          <a:lnRef idx="1">
            <a:schemeClr val="dk1"/>
          </a:lnRef>
          <a:fillRef idx="0">
            <a:schemeClr val="dk1"/>
          </a:fillRef>
          <a:effectRef idx="0">
            <a:schemeClr val="dk1"/>
          </a:effectRef>
          <a:fontRef idx="minor">
            <a:schemeClr val="tx1"/>
          </a:fontRef>
        </p:style>
      </p:cxnSp>
      <p:sp>
        <p:nvSpPr>
          <p:cNvPr id="22" name="Rettangolo 12">
            <a:extLst>
              <a:ext uri="{FF2B5EF4-FFF2-40B4-BE49-F238E27FC236}">
                <a16:creationId xmlns:a16="http://schemas.microsoft.com/office/drawing/2014/main" id="{D5B2411E-96E0-48D4-8015-A4E6B5C45546}"/>
              </a:ext>
            </a:extLst>
          </p:cNvPr>
          <p:cNvSpPr/>
          <p:nvPr userDrawn="1"/>
        </p:nvSpPr>
        <p:spPr>
          <a:xfrm>
            <a:off x="246262" y="0"/>
            <a:ext cx="892629" cy="11974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7" name="Picture 36">
            <a:extLst>
              <a:ext uri="{FF2B5EF4-FFF2-40B4-BE49-F238E27FC236}">
                <a16:creationId xmlns:a16="http://schemas.microsoft.com/office/drawing/2014/main" id="{63DA5AC5-4896-40E2-88C0-279735D1E47D}"/>
              </a:ext>
            </a:extLst>
          </p:cNvPr>
          <p:cNvPicPr>
            <a:picLocks noChangeAspect="1"/>
          </p:cNvPicPr>
          <p:nvPr userDrawn="1"/>
        </p:nvPicPr>
        <p:blipFill>
          <a:blip r:embed="rId2"/>
          <a:stretch>
            <a:fillRect/>
          </a:stretch>
        </p:blipFill>
        <p:spPr>
          <a:xfrm>
            <a:off x="273951" y="0"/>
            <a:ext cx="837251" cy="1224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latin typeface="Helvetica LT Std Cond" panose="020B0506020202030204" pitchFamily="34" charset="0"/>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latin typeface="Helvetica LT Std Cond" panose="020B0506020202030204" pitchFamily="34" charset="0"/>
              </a:defRPr>
            </a:lvl1pPr>
          </a:lstStyle>
          <a:p>
            <a:fld id="{09B482E8-6E0E-1B4F-B1FD-C69DB9E858D9}" type="datetimeFigureOut">
              <a:rPr lang="en-US" smtClean="0"/>
              <a:pPr/>
              <a:t>8/24/2022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latin typeface="Helvetica LT Std Cond" panose="020B0506020202030204" pitchFamily="34" charset="0"/>
              </a:defRPr>
            </a:lvl1pPr>
          </a:lstStyle>
          <a:p>
            <a:fld id="{D57F1E4F-1CFF-5643-939E-217C01CDF565}" type="slidenum">
              <a:rPr lang="en-US" smtClean="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1A1DD593-3F75-4466-B6C6-AE5138E93564}"/>
              </a:ext>
            </a:extLst>
          </p:cNvPr>
          <p:cNvSpPr txBox="1"/>
          <p:nvPr/>
        </p:nvSpPr>
        <p:spPr>
          <a:xfrm>
            <a:off x="-212269" y="4953901"/>
            <a:ext cx="5921827" cy="830997"/>
          </a:xfrm>
          <a:prstGeom prst="rect">
            <a:avLst/>
          </a:prstGeom>
          <a:noFill/>
        </p:spPr>
        <p:txBody>
          <a:bodyPr wrap="square" rtlCol="0">
            <a:spAutoFit/>
          </a:bodyPr>
          <a:lstStyle/>
          <a:p>
            <a:pPr algn="r"/>
            <a:r>
              <a:rPr lang="it-IT" sz="2400" b="1" dirty="0" smtClean="0">
                <a:latin typeface="Garamond" panose="02020404030301010803" pitchFamily="18" charset="0"/>
              </a:rPr>
              <a:t>  </a:t>
            </a:r>
          </a:p>
          <a:p>
            <a:pPr algn="r"/>
            <a:r>
              <a:rPr lang="it-IT" sz="2400" b="1" dirty="0" smtClean="0">
                <a:latin typeface="Garamond" panose="02020404030301010803" pitchFamily="18" charset="0"/>
              </a:rPr>
              <a:t>Indici di inoperatività dei depositi</a:t>
            </a:r>
            <a:endParaRPr lang="it-IT" sz="2400" b="1" dirty="0">
              <a:solidFill>
                <a:schemeClr val="tx1"/>
              </a:solidFill>
              <a:latin typeface="Garamond" panose="02020404030301010803" pitchFamily="18" charset="0"/>
            </a:endParaRPr>
          </a:p>
        </p:txBody>
      </p:sp>
      <p:sp>
        <p:nvSpPr>
          <p:cNvPr id="8" name="CasellaDiTesto 7">
            <a:extLst>
              <a:ext uri="{FF2B5EF4-FFF2-40B4-BE49-F238E27FC236}">
                <a16:creationId xmlns:a16="http://schemas.microsoft.com/office/drawing/2014/main" id="{E4907E06-C730-4D43-A51C-FEB950B42952}"/>
              </a:ext>
            </a:extLst>
          </p:cNvPr>
          <p:cNvSpPr txBox="1"/>
          <p:nvPr/>
        </p:nvSpPr>
        <p:spPr>
          <a:xfrm>
            <a:off x="-326569" y="5784898"/>
            <a:ext cx="5921827" cy="400110"/>
          </a:xfrm>
          <a:prstGeom prst="rect">
            <a:avLst/>
          </a:prstGeom>
          <a:noFill/>
        </p:spPr>
        <p:txBody>
          <a:bodyPr wrap="square" rtlCol="0">
            <a:spAutoFit/>
          </a:bodyPr>
          <a:lstStyle/>
          <a:p>
            <a:pPr algn="r"/>
            <a:r>
              <a:rPr lang="it-IT" sz="2000" dirty="0" smtClean="0">
                <a:solidFill>
                  <a:srgbClr val="6886C4"/>
                </a:solidFill>
                <a:latin typeface="Garamond" panose="02020404030301010803" pitchFamily="18" charset="0"/>
              </a:rPr>
              <a:t>Open </a:t>
            </a:r>
            <a:r>
              <a:rPr lang="it-IT" sz="2000" dirty="0" err="1" smtClean="0">
                <a:solidFill>
                  <a:srgbClr val="6886C4"/>
                </a:solidFill>
                <a:latin typeface="Garamond" panose="02020404030301010803" pitchFamily="18" charset="0"/>
              </a:rPr>
              <a:t>Hearing</a:t>
            </a:r>
            <a:endParaRPr lang="it-IT" sz="2000" dirty="0">
              <a:solidFill>
                <a:srgbClr val="6886C4"/>
              </a:solidFill>
              <a:latin typeface="Garamond" panose="02020404030301010803" pitchFamily="18" charset="0"/>
            </a:endParaRPr>
          </a:p>
        </p:txBody>
      </p:sp>
      <p:sp>
        <p:nvSpPr>
          <p:cNvPr id="9" name="CasellaDiTesto 8">
            <a:extLst>
              <a:ext uri="{FF2B5EF4-FFF2-40B4-BE49-F238E27FC236}">
                <a16:creationId xmlns:a16="http://schemas.microsoft.com/office/drawing/2014/main" id="{67EF3514-B4B7-45D3-B67E-EB8CE94C4EE6}"/>
              </a:ext>
            </a:extLst>
          </p:cNvPr>
          <p:cNvSpPr txBox="1"/>
          <p:nvPr/>
        </p:nvSpPr>
        <p:spPr>
          <a:xfrm>
            <a:off x="5818659" y="251458"/>
            <a:ext cx="5921827" cy="400110"/>
          </a:xfrm>
          <a:prstGeom prst="rect">
            <a:avLst/>
          </a:prstGeom>
          <a:noFill/>
        </p:spPr>
        <p:txBody>
          <a:bodyPr wrap="square" rtlCol="0">
            <a:spAutoFit/>
          </a:bodyPr>
          <a:lstStyle/>
          <a:p>
            <a:r>
              <a:rPr lang="it-IT" sz="2000" dirty="0" smtClean="0">
                <a:solidFill>
                  <a:srgbClr val="6886C4"/>
                </a:solidFill>
                <a:latin typeface="Garamond" panose="02020404030301010803" pitchFamily="18" charset="0"/>
              </a:rPr>
              <a:t>25 agosto 2022</a:t>
            </a:r>
            <a:endParaRPr lang="it-IT" sz="2000" dirty="0">
              <a:solidFill>
                <a:srgbClr val="6886C4"/>
              </a:solidFill>
              <a:latin typeface="Garamond" panose="02020404030301010803" pitchFamily="18" charset="0"/>
            </a:endParaRPr>
          </a:p>
        </p:txBody>
      </p:sp>
    </p:spTree>
    <p:extLst>
      <p:ext uri="{BB962C8B-B14F-4D97-AF65-F5344CB8AC3E}">
        <p14:creationId xmlns:p14="http://schemas.microsoft.com/office/powerpoint/2010/main" val="355956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Vigilanza e coordinamento centrale da parte di ADM</a:t>
            </a:r>
            <a:endParaRPr lang="it-IT" sz="2200" b="1" dirty="0">
              <a:solidFill>
                <a:srgbClr val="003399"/>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51514" y="6041362"/>
            <a:ext cx="8644320"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L’AGENZIA DELLE ACCISE, DOGANE E MONOPOLI – Open Hearing – </a:t>
            </a:r>
            <a:r>
              <a:rPr lang="it-IT" dirty="0" smtClean="0">
                <a:latin typeface="Garamond" panose="02020404030301010803" pitchFamily="18" charset="0"/>
              </a:rPr>
              <a:t>Indici di inoperatività dei depositi</a:t>
            </a:r>
            <a:endParaRPr lang="en-US"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647572" y="1268148"/>
            <a:ext cx="11214228" cy="3046988"/>
          </a:xfrm>
          <a:prstGeom prst="rect">
            <a:avLst/>
          </a:prstGeom>
          <a:noFill/>
        </p:spPr>
        <p:txBody>
          <a:bodyPr wrap="square" rtlCol="0">
            <a:spAutoFit/>
          </a:bodyPr>
          <a:lstStyle/>
          <a:p>
            <a:pPr marL="285750" lvl="0" indent="-285750">
              <a:buFont typeface="Courier New" panose="02070309020205020404" pitchFamily="49" charset="0"/>
              <a:buChar char="o"/>
            </a:pPr>
            <a:endParaRPr lang="it-IT" sz="1600" dirty="0">
              <a:solidFill>
                <a:schemeClr val="tx2"/>
              </a:solidFill>
              <a:latin typeface="Garamond" panose="02020404030301010803" pitchFamily="18" charset="0"/>
            </a:endParaRPr>
          </a:p>
          <a:p>
            <a:pPr marL="285750" lvl="0" indent="-285750">
              <a:buFont typeface="Courier New" panose="02070309020205020404" pitchFamily="49" charset="0"/>
              <a:buChar char="o"/>
            </a:pPr>
            <a:r>
              <a:rPr lang="it-IT" sz="1600" dirty="0">
                <a:solidFill>
                  <a:schemeClr val="tx2"/>
                </a:solidFill>
                <a:latin typeface="Garamond" panose="02020404030301010803" pitchFamily="18" charset="0"/>
              </a:rPr>
              <a:t>L’ADM determina, per ciascun prodotto energetico, la distribuzione dell’indice di rotazione mensile riferito ai depositi costieri o di stoccaggio nazionali, suddivisi per classi omogenee di capacità di stoccaggio, al fine di evidenziare eventuali depositi commerciali da sottoporre alla valutazione di inoperatività. </a:t>
            </a:r>
          </a:p>
          <a:p>
            <a:pPr marL="285750" indent="-285750">
              <a:buFont typeface="Courier New" panose="02070309020205020404" pitchFamily="49" charset="0"/>
              <a:buChar char="o"/>
            </a:pPr>
            <a:endParaRPr lang="it-IT" sz="1600" dirty="0">
              <a:solidFill>
                <a:schemeClr val="tx2"/>
              </a:solidFill>
              <a:latin typeface="Garamond" panose="02020404030301010803" pitchFamily="18" charset="0"/>
            </a:endParaRPr>
          </a:p>
          <a:p>
            <a:pPr marL="285750" lvl="0" indent="-285750">
              <a:buFont typeface="Courier New" panose="02070309020205020404" pitchFamily="49" charset="0"/>
              <a:buChar char="o"/>
            </a:pPr>
            <a:r>
              <a:rPr lang="it-IT" sz="1600" dirty="0" smtClean="0">
                <a:solidFill>
                  <a:schemeClr val="tx2"/>
                </a:solidFill>
                <a:latin typeface="Garamond" panose="02020404030301010803" pitchFamily="18" charset="0"/>
              </a:rPr>
              <a:t>L’indice </a:t>
            </a:r>
            <a:r>
              <a:rPr lang="it-IT" sz="1600" dirty="0">
                <a:solidFill>
                  <a:schemeClr val="tx2"/>
                </a:solidFill>
                <a:latin typeface="Garamond" panose="02020404030301010803" pitchFamily="18" charset="0"/>
              </a:rPr>
              <a:t>di rotazione del deposito è </a:t>
            </a:r>
            <a:r>
              <a:rPr lang="it-IT" sz="1600" dirty="0" smtClean="0">
                <a:solidFill>
                  <a:schemeClr val="tx2"/>
                </a:solidFill>
                <a:latin typeface="Garamond" panose="02020404030301010803" pitchFamily="18" charset="0"/>
              </a:rPr>
              <a:t>calcolato </a:t>
            </a:r>
            <a:r>
              <a:rPr lang="it-IT" sz="1600" dirty="0">
                <a:solidFill>
                  <a:schemeClr val="tx2"/>
                </a:solidFill>
                <a:latin typeface="Garamond" panose="02020404030301010803" pitchFamily="18" charset="0"/>
              </a:rPr>
              <a:t>in base ai dati contabili trasmessi in forma telematica dall’esercente ed ai documenti di trasporto </a:t>
            </a:r>
            <a:r>
              <a:rPr lang="it-IT" sz="1600" dirty="0" smtClean="0">
                <a:solidFill>
                  <a:schemeClr val="tx2"/>
                </a:solidFill>
                <a:latin typeface="Garamond" panose="02020404030301010803" pitchFamily="18" charset="0"/>
              </a:rPr>
              <a:t>emessi, </a:t>
            </a:r>
            <a:r>
              <a:rPr lang="it-IT" sz="1600" dirty="0">
                <a:solidFill>
                  <a:schemeClr val="tx2"/>
                </a:solidFill>
                <a:latin typeface="Garamond" panose="02020404030301010803" pitchFamily="18" charset="0"/>
              </a:rPr>
              <a:t>tenendo conto dell’eventuale sospensione dell’attività di singoli serbatoi preventivamente comunicata dall’esercente.</a:t>
            </a:r>
          </a:p>
          <a:p>
            <a:pPr marL="285750" indent="-285750">
              <a:buFont typeface="Courier New" panose="02070309020205020404" pitchFamily="49" charset="0"/>
              <a:buChar char="o"/>
            </a:pPr>
            <a:endParaRPr lang="it-IT" sz="1600" dirty="0">
              <a:solidFill>
                <a:schemeClr val="tx2"/>
              </a:solidFill>
              <a:latin typeface="Garamond" panose="02020404030301010803" pitchFamily="18" charset="0"/>
            </a:endParaRPr>
          </a:p>
          <a:p>
            <a:pPr marL="285750" lvl="0" indent="-285750">
              <a:buFont typeface="Courier New" panose="02070309020205020404" pitchFamily="49" charset="0"/>
              <a:buChar char="o"/>
            </a:pPr>
            <a:r>
              <a:rPr lang="it-IT" sz="1600" dirty="0">
                <a:solidFill>
                  <a:schemeClr val="tx2"/>
                </a:solidFill>
                <a:latin typeface="Garamond" panose="02020404030301010803" pitchFamily="18" charset="0"/>
              </a:rPr>
              <a:t>L’ADM attua un coordinamento a livello di Struttura centrale per l’attuazione delle disposizioni della presente determinazione al fine di garantirne l’uniforme applicazione a livello nazionale e per assicurare supporto tecnico agli </a:t>
            </a:r>
            <a:r>
              <a:rPr lang="it-IT" sz="1600" dirty="0" smtClean="0">
                <a:solidFill>
                  <a:schemeClr val="tx2"/>
                </a:solidFill>
                <a:latin typeface="Garamond" panose="02020404030301010803" pitchFamily="18" charset="0"/>
              </a:rPr>
              <a:t>UUDD competenti nell’esecuzione </a:t>
            </a:r>
            <a:r>
              <a:rPr lang="it-IT" sz="1600" dirty="0">
                <a:solidFill>
                  <a:schemeClr val="tx2"/>
                </a:solidFill>
                <a:latin typeface="Garamond" panose="02020404030301010803" pitchFamily="18" charset="0"/>
              </a:rPr>
              <a:t>dei riscontri e nella valutazione degli indici specifici di inoperatività di cui all’articolo 3. </a:t>
            </a:r>
          </a:p>
          <a:p>
            <a:r>
              <a:rPr lang="it-IT" sz="1600" dirty="0">
                <a:solidFill>
                  <a:schemeClr val="tx2"/>
                </a:solidFill>
                <a:latin typeface="Garamond" panose="02020404030301010803" pitchFamily="18" charset="0"/>
              </a:rPr>
              <a:t> </a:t>
            </a:r>
          </a:p>
        </p:txBody>
      </p:sp>
      <p:cxnSp>
        <p:nvCxnSpPr>
          <p:cNvPr id="12" name="Connettore diritto 11">
            <a:extLst>
              <a:ext uri="{FF2B5EF4-FFF2-40B4-BE49-F238E27FC236}">
                <a16:creationId xmlns:a16="http://schemas.microsoft.com/office/drawing/2014/main" id="{65153885-0BAA-41FF-BD82-E8751E761665}"/>
              </a:ext>
            </a:extLst>
          </p:cNvPr>
          <p:cNvCxnSpPr>
            <a:cxnSpLocks/>
          </p:cNvCxnSpPr>
          <p:nvPr/>
        </p:nvCxnSpPr>
        <p:spPr>
          <a:xfrm>
            <a:off x="647572" y="1460500"/>
            <a:ext cx="0" cy="43307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25/08/2022</a:t>
            </a:r>
            <a:endParaRPr lang="en-US" dirty="0">
              <a:latin typeface="Garamond" panose="02020404030301010803" pitchFamily="18" charset="0"/>
            </a:endParaRPr>
          </a:p>
        </p:txBody>
      </p:sp>
      <p:sp>
        <p:nvSpPr>
          <p:cNvPr id="8" name="CasellaDiTesto 7">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Provvedimento </a:t>
            </a:r>
            <a:r>
              <a:rPr lang="it-IT" sz="2000" dirty="0">
                <a:solidFill>
                  <a:srgbClr val="6886C4"/>
                </a:solidFill>
                <a:latin typeface="Garamond" panose="02020404030301010803" pitchFamily="18" charset="0"/>
              </a:rPr>
              <a:t>all’esame </a:t>
            </a:r>
            <a:r>
              <a:rPr lang="it-IT" sz="2000" dirty="0" smtClean="0">
                <a:solidFill>
                  <a:srgbClr val="6886C4"/>
                </a:solidFill>
                <a:latin typeface="Garamond" panose="02020404030301010803" pitchFamily="18" charset="0"/>
              </a:rPr>
              <a:t>ADM</a:t>
            </a:r>
            <a:endParaRPr lang="it-IT" sz="2000" dirty="0">
              <a:solidFill>
                <a:srgbClr val="6886C4"/>
              </a:solidFill>
              <a:latin typeface="Garamond" panose="02020404030301010803" pitchFamily="18" charset="0"/>
            </a:endParaRPr>
          </a:p>
        </p:txBody>
      </p:sp>
    </p:spTree>
    <p:extLst>
      <p:ext uri="{BB962C8B-B14F-4D97-AF65-F5344CB8AC3E}">
        <p14:creationId xmlns:p14="http://schemas.microsoft.com/office/powerpoint/2010/main" val="967711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Esempio di distribuzione dell’indice di rotazione</a:t>
            </a:r>
            <a:endParaRPr lang="it-IT" sz="2200" b="1" dirty="0">
              <a:solidFill>
                <a:srgbClr val="003399"/>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51514" y="6041362"/>
            <a:ext cx="8644320"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L’AGENZIA DELLE ACCISE, DOGANE E MONOPOLI – Open Hearing – </a:t>
            </a:r>
            <a:r>
              <a:rPr lang="it-IT" dirty="0" smtClean="0">
                <a:latin typeface="Garamond" panose="02020404030301010803" pitchFamily="18" charset="0"/>
              </a:rPr>
              <a:t>Indici di inoperatività dei depositi</a:t>
            </a:r>
            <a:endParaRPr lang="en-US"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647572" y="1268148"/>
            <a:ext cx="11214228" cy="1569660"/>
          </a:xfrm>
          <a:prstGeom prst="rect">
            <a:avLst/>
          </a:prstGeom>
          <a:noFill/>
        </p:spPr>
        <p:txBody>
          <a:bodyPr wrap="square" rtlCol="0">
            <a:spAutoFit/>
          </a:bodyPr>
          <a:lstStyle/>
          <a:p>
            <a:pPr marL="285750" lvl="0" indent="-285750">
              <a:buFont typeface="Courier New" panose="02070309020205020404" pitchFamily="49" charset="0"/>
              <a:buChar char="o"/>
            </a:pPr>
            <a:endParaRPr lang="it-IT" sz="1600" dirty="0">
              <a:solidFill>
                <a:schemeClr val="tx2"/>
              </a:solidFill>
              <a:latin typeface="Garamond" panose="02020404030301010803" pitchFamily="18" charset="0"/>
            </a:endParaRPr>
          </a:p>
          <a:p>
            <a:pPr marL="285750" lvl="0" indent="-285750">
              <a:buFont typeface="Courier New" panose="02070309020205020404" pitchFamily="49" charset="0"/>
              <a:buChar char="o"/>
            </a:pPr>
            <a:r>
              <a:rPr lang="it-IT" sz="1600" dirty="0" smtClean="0">
                <a:solidFill>
                  <a:schemeClr val="tx2"/>
                </a:solidFill>
                <a:latin typeface="Garamond" panose="02020404030301010803" pitchFamily="18" charset="0"/>
              </a:rPr>
              <a:t>Le seguenti figure riportano a titolo esemplificativo il valore degli indici di rotazione determinati, per tre diverse tipologie di prodotti energetici, utilizzando i dati sui quantitativi estratti trasmessi </a:t>
            </a:r>
            <a:r>
              <a:rPr lang="it-IT" sz="1600" dirty="0">
                <a:solidFill>
                  <a:schemeClr val="tx2"/>
                </a:solidFill>
                <a:latin typeface="Garamond" panose="02020404030301010803" pitchFamily="18" charset="0"/>
              </a:rPr>
              <a:t>in forma telematica </a:t>
            </a:r>
            <a:r>
              <a:rPr lang="it-IT" sz="1600" dirty="0" smtClean="0">
                <a:solidFill>
                  <a:schemeClr val="tx2"/>
                </a:solidFill>
                <a:latin typeface="Garamond" panose="02020404030301010803" pitchFamily="18" charset="0"/>
              </a:rPr>
              <a:t>e quelli dei documenti di trasporto emessi da parte di esercenti depositi commerciali di prodotti assoggettati ad accisa.</a:t>
            </a:r>
            <a:endParaRPr lang="it-IT" sz="1600" dirty="0">
              <a:solidFill>
                <a:schemeClr val="tx2"/>
              </a:solidFill>
              <a:latin typeface="Garamond" panose="02020404030301010803" pitchFamily="18" charset="0"/>
            </a:endParaRPr>
          </a:p>
          <a:p>
            <a:pPr marL="285750" indent="-285750">
              <a:buFont typeface="Courier New" panose="02070309020205020404" pitchFamily="49" charset="0"/>
              <a:buChar char="o"/>
            </a:pPr>
            <a:endParaRPr lang="it-IT" sz="1600" dirty="0">
              <a:solidFill>
                <a:schemeClr val="tx2"/>
              </a:solidFill>
              <a:latin typeface="Garamond" panose="02020404030301010803" pitchFamily="18" charset="0"/>
            </a:endParaRPr>
          </a:p>
          <a:p>
            <a:r>
              <a:rPr lang="it-IT" sz="1600" dirty="0">
                <a:solidFill>
                  <a:schemeClr val="tx2"/>
                </a:solidFill>
                <a:latin typeface="Garamond" panose="02020404030301010803" pitchFamily="18" charset="0"/>
              </a:rPr>
              <a:t> </a:t>
            </a:r>
          </a:p>
        </p:txBody>
      </p:sp>
      <p:cxnSp>
        <p:nvCxnSpPr>
          <p:cNvPr id="12" name="Connettore diritto 11">
            <a:extLst>
              <a:ext uri="{FF2B5EF4-FFF2-40B4-BE49-F238E27FC236}">
                <a16:creationId xmlns:a16="http://schemas.microsoft.com/office/drawing/2014/main" id="{65153885-0BAA-41FF-BD82-E8751E761665}"/>
              </a:ext>
            </a:extLst>
          </p:cNvPr>
          <p:cNvCxnSpPr>
            <a:cxnSpLocks/>
          </p:cNvCxnSpPr>
          <p:nvPr/>
        </p:nvCxnSpPr>
        <p:spPr>
          <a:xfrm>
            <a:off x="647572" y="1460500"/>
            <a:ext cx="0" cy="43307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25/08/2022</a:t>
            </a:r>
            <a:endParaRPr lang="en-US" dirty="0">
              <a:latin typeface="Garamond" panose="02020404030301010803" pitchFamily="18" charset="0"/>
            </a:endParaRPr>
          </a:p>
        </p:txBody>
      </p:sp>
      <p:sp>
        <p:nvSpPr>
          <p:cNvPr id="8" name="CasellaDiTesto 7">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Indice di rotazione per tipologia di prodotto</a:t>
            </a:r>
            <a:endParaRPr lang="it-IT" sz="2000" dirty="0">
              <a:solidFill>
                <a:srgbClr val="6886C4"/>
              </a:solidFill>
              <a:latin typeface="Garamond" panose="02020404030301010803" pitchFamily="18" charset="0"/>
            </a:endParaRPr>
          </a:p>
        </p:txBody>
      </p:sp>
      <p:sp>
        <p:nvSpPr>
          <p:cNvPr id="28" name="CasellaDiTesto 27"/>
          <p:cNvSpPr txBox="1"/>
          <p:nvPr/>
        </p:nvSpPr>
        <p:spPr>
          <a:xfrm>
            <a:off x="988692" y="5552440"/>
            <a:ext cx="10277469" cy="492443"/>
          </a:xfrm>
          <a:prstGeom prst="rect">
            <a:avLst/>
          </a:prstGeom>
          <a:noFill/>
        </p:spPr>
        <p:txBody>
          <a:bodyPr wrap="square" rtlCol="0">
            <a:spAutoFit/>
          </a:bodyPr>
          <a:lstStyle/>
          <a:p>
            <a:r>
              <a:rPr lang="it-IT" sz="1300" dirty="0" smtClean="0">
                <a:solidFill>
                  <a:schemeClr val="tx2">
                    <a:lumMod val="50000"/>
                  </a:schemeClr>
                </a:solidFill>
                <a:latin typeface="Garamond" panose="02020404030301010803" pitchFamily="18" charset="0"/>
              </a:rPr>
              <a:t>N.B. Gli impianti con indice di rotazione pari a 0 potrebbero movimentare prodotti diversi da quelli considerati o non sono obbligati all’onere di telematizzazione, in ogni caso sono necessari ulteriori approfondimenti.</a:t>
            </a:r>
            <a:endParaRPr lang="it-IT" sz="1300" dirty="0">
              <a:solidFill>
                <a:schemeClr val="tx2">
                  <a:lumMod val="50000"/>
                </a:schemeClr>
              </a:solidFill>
              <a:latin typeface="Garamond" panose="02020404030301010803" pitchFamily="18" charset="0"/>
            </a:endParaRPr>
          </a:p>
        </p:txBody>
      </p:sp>
      <p:pic>
        <p:nvPicPr>
          <p:cNvPr id="17" name="Immagine 16"/>
          <p:cNvPicPr>
            <a:picLocks noChangeAspect="1"/>
          </p:cNvPicPr>
          <p:nvPr/>
        </p:nvPicPr>
        <p:blipFill>
          <a:blip r:embed="rId2"/>
          <a:stretch>
            <a:fillRect/>
          </a:stretch>
        </p:blipFill>
        <p:spPr>
          <a:xfrm>
            <a:off x="1058465" y="2375976"/>
            <a:ext cx="10380002" cy="3015198"/>
          </a:xfrm>
          <a:prstGeom prst="rect">
            <a:avLst/>
          </a:prstGeom>
        </p:spPr>
      </p:pic>
    </p:spTree>
    <p:extLst>
      <p:ext uri="{BB962C8B-B14F-4D97-AF65-F5344CB8AC3E}">
        <p14:creationId xmlns:p14="http://schemas.microsoft.com/office/powerpoint/2010/main" val="3072776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Esempio di distribuzione dell’indice di rotazione</a:t>
            </a:r>
            <a:endParaRPr lang="it-IT" sz="2200" b="1" dirty="0">
              <a:solidFill>
                <a:srgbClr val="003399"/>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51514" y="6041362"/>
            <a:ext cx="8644320"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L’AGENZIA DELLE ACCISE, DOGANE E MONOPOLI – Open Hearing – </a:t>
            </a:r>
            <a:r>
              <a:rPr lang="it-IT" dirty="0" smtClean="0">
                <a:latin typeface="Garamond" panose="02020404030301010803" pitchFamily="18" charset="0"/>
              </a:rPr>
              <a:t>Indici di inoperatività dei depositi</a:t>
            </a:r>
            <a:endParaRPr lang="en-US"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647572" y="1232979"/>
            <a:ext cx="11214228" cy="1569660"/>
          </a:xfrm>
          <a:prstGeom prst="rect">
            <a:avLst/>
          </a:prstGeom>
          <a:noFill/>
        </p:spPr>
        <p:txBody>
          <a:bodyPr wrap="square" rtlCol="0">
            <a:spAutoFit/>
          </a:bodyPr>
          <a:lstStyle/>
          <a:p>
            <a:pPr marL="285750" lvl="0" indent="-285750">
              <a:buFont typeface="Courier New" panose="02070309020205020404" pitchFamily="49" charset="0"/>
              <a:buChar char="o"/>
            </a:pPr>
            <a:endParaRPr lang="it-IT" sz="1600" dirty="0">
              <a:solidFill>
                <a:schemeClr val="tx2"/>
              </a:solidFill>
              <a:latin typeface="Garamond" panose="02020404030301010803" pitchFamily="18" charset="0"/>
            </a:endParaRPr>
          </a:p>
          <a:p>
            <a:pPr marL="285750" lvl="0" indent="-285750">
              <a:buFont typeface="Courier New" panose="02070309020205020404" pitchFamily="49" charset="0"/>
              <a:buChar char="o"/>
            </a:pPr>
            <a:r>
              <a:rPr lang="it-IT" sz="1600" dirty="0" smtClean="0">
                <a:solidFill>
                  <a:schemeClr val="tx2"/>
                </a:solidFill>
                <a:latin typeface="Garamond" panose="02020404030301010803" pitchFamily="18" charset="0"/>
              </a:rPr>
              <a:t>L’indice di rotazione «complessivo» del deposito è dato dal maggiore degli indici di rotazione per i singoli prodotti in esso detenuti. A titolo esemplificativo, la figura 1 riporta la distribuzione degli indici di rotazione complessivi di depositi commerciali di prodotti assoggettati ad accisa considerando soltanto i dati dei 3 prodotti precedentemente mostrati (benzina, gasolio, gasolio denaturato). La figura 2 mostra gli stessi dati per i depositari autorizzati esercenti depositi commerciali.</a:t>
            </a:r>
            <a:endParaRPr lang="it-IT" sz="1600" dirty="0">
              <a:solidFill>
                <a:schemeClr val="tx2"/>
              </a:solidFill>
              <a:latin typeface="Garamond" panose="02020404030301010803" pitchFamily="18" charset="0"/>
            </a:endParaRPr>
          </a:p>
          <a:p>
            <a:r>
              <a:rPr lang="it-IT" sz="1600" dirty="0">
                <a:solidFill>
                  <a:schemeClr val="tx2"/>
                </a:solidFill>
                <a:latin typeface="Garamond" panose="02020404030301010803" pitchFamily="18" charset="0"/>
              </a:rPr>
              <a:t> </a:t>
            </a:r>
          </a:p>
        </p:txBody>
      </p:sp>
      <p:cxnSp>
        <p:nvCxnSpPr>
          <p:cNvPr id="12" name="Connettore diritto 11">
            <a:extLst>
              <a:ext uri="{FF2B5EF4-FFF2-40B4-BE49-F238E27FC236}">
                <a16:creationId xmlns:a16="http://schemas.microsoft.com/office/drawing/2014/main" id="{65153885-0BAA-41FF-BD82-E8751E761665}"/>
              </a:ext>
            </a:extLst>
          </p:cNvPr>
          <p:cNvCxnSpPr>
            <a:cxnSpLocks/>
          </p:cNvCxnSpPr>
          <p:nvPr/>
        </p:nvCxnSpPr>
        <p:spPr>
          <a:xfrm>
            <a:off x="647572" y="1460500"/>
            <a:ext cx="0" cy="43307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25/08/2022</a:t>
            </a:r>
            <a:endParaRPr lang="en-US" dirty="0">
              <a:latin typeface="Garamond" panose="02020404030301010803" pitchFamily="18" charset="0"/>
            </a:endParaRPr>
          </a:p>
        </p:txBody>
      </p:sp>
      <p:sp>
        <p:nvSpPr>
          <p:cNvPr id="8" name="CasellaDiTesto 7">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Indice di rotazione complessivo</a:t>
            </a:r>
            <a:endParaRPr lang="it-IT" sz="2000" dirty="0">
              <a:solidFill>
                <a:srgbClr val="6886C4"/>
              </a:solidFill>
              <a:latin typeface="Garamond" panose="02020404030301010803" pitchFamily="18" charset="0"/>
            </a:endParaRPr>
          </a:p>
        </p:txBody>
      </p:sp>
      <p:sp>
        <p:nvSpPr>
          <p:cNvPr id="3" name="CasellaDiTesto 2"/>
          <p:cNvSpPr txBox="1"/>
          <p:nvPr/>
        </p:nvSpPr>
        <p:spPr>
          <a:xfrm>
            <a:off x="988692" y="5185899"/>
            <a:ext cx="4852988" cy="292388"/>
          </a:xfrm>
          <a:prstGeom prst="rect">
            <a:avLst/>
          </a:prstGeom>
          <a:noFill/>
        </p:spPr>
        <p:txBody>
          <a:bodyPr wrap="square" rtlCol="0">
            <a:spAutoFit/>
          </a:bodyPr>
          <a:lstStyle/>
          <a:p>
            <a:r>
              <a:rPr lang="it-IT" sz="1300" i="1" dirty="0" smtClean="0">
                <a:solidFill>
                  <a:schemeClr val="tx2">
                    <a:lumMod val="50000"/>
                  </a:schemeClr>
                </a:solidFill>
                <a:latin typeface="Garamond" panose="02020404030301010803" pitchFamily="18" charset="0"/>
              </a:rPr>
              <a:t>Fig.1 – Depositi commerciali prodotti assoggettati ad accisa</a:t>
            </a:r>
            <a:endParaRPr lang="it-IT" sz="1300" i="1" dirty="0">
              <a:solidFill>
                <a:schemeClr val="tx2">
                  <a:lumMod val="50000"/>
                </a:schemeClr>
              </a:solidFill>
              <a:latin typeface="Garamond" panose="02020404030301010803" pitchFamily="18" charset="0"/>
            </a:endParaRPr>
          </a:p>
        </p:txBody>
      </p:sp>
      <p:sp>
        <p:nvSpPr>
          <p:cNvPr id="19" name="CasellaDiTesto 18"/>
          <p:cNvSpPr txBox="1"/>
          <p:nvPr/>
        </p:nvSpPr>
        <p:spPr>
          <a:xfrm>
            <a:off x="5981700" y="5185899"/>
            <a:ext cx="4852988" cy="292388"/>
          </a:xfrm>
          <a:prstGeom prst="rect">
            <a:avLst/>
          </a:prstGeom>
          <a:noFill/>
        </p:spPr>
        <p:txBody>
          <a:bodyPr wrap="square" rtlCol="0">
            <a:spAutoFit/>
          </a:bodyPr>
          <a:lstStyle/>
          <a:p>
            <a:r>
              <a:rPr lang="it-IT" sz="1300" i="1" dirty="0" smtClean="0">
                <a:solidFill>
                  <a:schemeClr val="tx2">
                    <a:lumMod val="50000"/>
                  </a:schemeClr>
                </a:solidFill>
                <a:latin typeface="Garamond" panose="02020404030301010803" pitchFamily="18" charset="0"/>
              </a:rPr>
              <a:t>Fig.2 – Depositi commerciali prodotti soggetti ad accisa</a:t>
            </a:r>
            <a:endParaRPr lang="it-IT" sz="1300" i="1" dirty="0">
              <a:solidFill>
                <a:schemeClr val="tx2">
                  <a:lumMod val="50000"/>
                </a:schemeClr>
              </a:solidFill>
              <a:latin typeface="Garamond" panose="02020404030301010803" pitchFamily="18" charset="0"/>
            </a:endParaRPr>
          </a:p>
        </p:txBody>
      </p:sp>
      <p:sp>
        <p:nvSpPr>
          <p:cNvPr id="21" name="CasellaDiTesto 20"/>
          <p:cNvSpPr txBox="1"/>
          <p:nvPr/>
        </p:nvSpPr>
        <p:spPr>
          <a:xfrm>
            <a:off x="988692" y="5552440"/>
            <a:ext cx="10277469" cy="492443"/>
          </a:xfrm>
          <a:prstGeom prst="rect">
            <a:avLst/>
          </a:prstGeom>
          <a:noFill/>
        </p:spPr>
        <p:txBody>
          <a:bodyPr wrap="square" rtlCol="0">
            <a:spAutoFit/>
          </a:bodyPr>
          <a:lstStyle/>
          <a:p>
            <a:r>
              <a:rPr lang="it-IT" sz="1300" dirty="0" smtClean="0">
                <a:solidFill>
                  <a:schemeClr val="tx2">
                    <a:lumMod val="50000"/>
                  </a:schemeClr>
                </a:solidFill>
                <a:latin typeface="Garamond" panose="02020404030301010803" pitchFamily="18" charset="0"/>
              </a:rPr>
              <a:t>N.B. Gli impianti con indice di rotazione pari a 0 potrebbero movimentare prodotti diversi da quelli considerati o non sono obbligati all’onere di telematizzazione, in ogni caso sono necessari ulteriori approfondimenti.</a:t>
            </a:r>
            <a:endParaRPr lang="it-IT" sz="1300" dirty="0">
              <a:solidFill>
                <a:schemeClr val="tx2">
                  <a:lumMod val="50000"/>
                </a:schemeClr>
              </a:solidFill>
              <a:latin typeface="Garamond" panose="02020404030301010803" pitchFamily="18" charset="0"/>
            </a:endParaRPr>
          </a:p>
        </p:txBody>
      </p:sp>
      <p:pic>
        <p:nvPicPr>
          <p:cNvPr id="9" name="Immagine 8"/>
          <p:cNvPicPr>
            <a:picLocks noChangeAspect="1"/>
          </p:cNvPicPr>
          <p:nvPr/>
        </p:nvPicPr>
        <p:blipFill>
          <a:blip r:embed="rId2"/>
          <a:stretch>
            <a:fillRect/>
          </a:stretch>
        </p:blipFill>
        <p:spPr>
          <a:xfrm>
            <a:off x="1060240" y="2639684"/>
            <a:ext cx="4046159" cy="2484000"/>
          </a:xfrm>
          <a:prstGeom prst="rect">
            <a:avLst/>
          </a:prstGeom>
        </p:spPr>
      </p:pic>
      <p:pic>
        <p:nvPicPr>
          <p:cNvPr id="11" name="Immagine 10"/>
          <p:cNvPicPr>
            <a:picLocks noChangeAspect="1"/>
          </p:cNvPicPr>
          <p:nvPr/>
        </p:nvPicPr>
        <p:blipFill>
          <a:blip r:embed="rId3"/>
          <a:stretch>
            <a:fillRect/>
          </a:stretch>
        </p:blipFill>
        <p:spPr>
          <a:xfrm>
            <a:off x="6011762" y="2639684"/>
            <a:ext cx="4055264" cy="2484000"/>
          </a:xfrm>
          <a:prstGeom prst="rect">
            <a:avLst/>
          </a:prstGeom>
        </p:spPr>
      </p:pic>
    </p:spTree>
    <p:extLst>
      <p:ext uri="{BB962C8B-B14F-4D97-AF65-F5344CB8AC3E}">
        <p14:creationId xmlns:p14="http://schemas.microsoft.com/office/powerpoint/2010/main" val="1119771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Disposizioni transitorie e finali</a:t>
            </a:r>
            <a:endParaRPr lang="it-IT" sz="2200" b="1" dirty="0">
              <a:solidFill>
                <a:srgbClr val="003399"/>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51514" y="6041362"/>
            <a:ext cx="8644320"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L’AGENZIA DELLE ACCISE, DOGANE E MONOPOLI – Open Hearing – </a:t>
            </a:r>
            <a:r>
              <a:rPr lang="it-IT" dirty="0" smtClean="0">
                <a:latin typeface="Garamond" panose="02020404030301010803" pitchFamily="18" charset="0"/>
              </a:rPr>
              <a:t>Indici di inoperatività dei depositi</a:t>
            </a:r>
            <a:endParaRPr lang="en-US"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647572" y="1268148"/>
            <a:ext cx="11214228" cy="2739211"/>
          </a:xfrm>
          <a:prstGeom prst="rect">
            <a:avLst/>
          </a:prstGeom>
          <a:noFill/>
        </p:spPr>
        <p:txBody>
          <a:bodyPr wrap="square" rtlCol="0">
            <a:spAutoFit/>
          </a:bodyPr>
          <a:lstStyle/>
          <a:p>
            <a:pPr marL="285750" lvl="0" indent="-285750">
              <a:buFont typeface="Courier New" panose="02070309020205020404" pitchFamily="49" charset="0"/>
              <a:buChar char="o"/>
            </a:pPr>
            <a:endParaRPr lang="it-IT" sz="1600" dirty="0">
              <a:solidFill>
                <a:schemeClr val="tx2"/>
              </a:solidFill>
              <a:latin typeface="Garamond" panose="02020404030301010803" pitchFamily="18" charset="0"/>
            </a:endParaRPr>
          </a:p>
          <a:p>
            <a:r>
              <a:rPr lang="it-IT" sz="2000" b="1" dirty="0" smtClean="0">
                <a:solidFill>
                  <a:srgbClr val="636363"/>
                </a:solidFill>
                <a:latin typeface="Garamond" panose="02020404030301010803" pitchFamily="18" charset="0"/>
              </a:rPr>
              <a:t>Presentazione della comunicazione di sospensione temporanea dell’esercizio in fase di prima applicazione</a:t>
            </a:r>
            <a:endParaRPr lang="it-IT" sz="2000" dirty="0" smtClean="0">
              <a:solidFill>
                <a:schemeClr val="tx2"/>
              </a:solidFill>
              <a:latin typeface="Garamond" panose="02020404030301010803" pitchFamily="18" charset="0"/>
            </a:endParaRPr>
          </a:p>
          <a:p>
            <a:pPr lvl="0"/>
            <a:r>
              <a:rPr lang="it-IT" sz="1600" dirty="0" smtClean="0">
                <a:solidFill>
                  <a:schemeClr val="tx2"/>
                </a:solidFill>
                <a:latin typeface="Garamond" panose="02020404030301010803" pitchFamily="18" charset="0"/>
              </a:rPr>
              <a:t>L’esercente </a:t>
            </a:r>
            <a:r>
              <a:rPr lang="it-IT" sz="1600" dirty="0">
                <a:solidFill>
                  <a:schemeClr val="tx2"/>
                </a:solidFill>
                <a:latin typeface="Garamond" panose="02020404030301010803" pitchFamily="18" charset="0"/>
              </a:rPr>
              <a:t>deposito la cui attività sia temporaneamente sospesa alla data di pubblicazione della </a:t>
            </a:r>
            <a:r>
              <a:rPr lang="it-IT" sz="1600" dirty="0" smtClean="0">
                <a:solidFill>
                  <a:schemeClr val="tx2"/>
                </a:solidFill>
                <a:latin typeface="Garamond" panose="02020404030301010803" pitchFamily="18" charset="0"/>
              </a:rPr>
              <a:t>determinazione può presentare </a:t>
            </a:r>
            <a:r>
              <a:rPr lang="it-IT" sz="1600" dirty="0">
                <a:solidFill>
                  <a:schemeClr val="tx2"/>
                </a:solidFill>
                <a:latin typeface="Garamond" panose="02020404030301010803" pitchFamily="18" charset="0"/>
              </a:rPr>
              <a:t>la comunicazione di </a:t>
            </a:r>
            <a:r>
              <a:rPr lang="it-IT" sz="1600" dirty="0" smtClean="0">
                <a:solidFill>
                  <a:schemeClr val="tx2"/>
                </a:solidFill>
                <a:latin typeface="Garamond" panose="02020404030301010803" pitchFamily="18" charset="0"/>
              </a:rPr>
              <a:t>sospensione temporanea dell’esercizio entro </a:t>
            </a:r>
            <a:r>
              <a:rPr lang="it-IT" sz="1600" dirty="0">
                <a:solidFill>
                  <a:schemeClr val="tx2"/>
                </a:solidFill>
                <a:latin typeface="Garamond" panose="02020404030301010803" pitchFamily="18" charset="0"/>
              </a:rPr>
              <a:t>90 giorni dalla medesima </a:t>
            </a:r>
            <a:r>
              <a:rPr lang="it-IT" sz="1600" dirty="0" smtClean="0">
                <a:solidFill>
                  <a:schemeClr val="tx2"/>
                </a:solidFill>
                <a:latin typeface="Garamond" panose="02020404030301010803" pitchFamily="18" charset="0"/>
              </a:rPr>
              <a:t>data, </a:t>
            </a:r>
            <a:r>
              <a:rPr lang="it-IT" sz="1600" dirty="0">
                <a:solidFill>
                  <a:schemeClr val="tx2"/>
                </a:solidFill>
                <a:latin typeface="Garamond" panose="02020404030301010803" pitchFamily="18" charset="0"/>
              </a:rPr>
              <a:t>all’Ufficio delle dogane territorialmente competente. </a:t>
            </a:r>
          </a:p>
          <a:p>
            <a:pPr marL="285750" indent="-285750">
              <a:buFont typeface="Courier New" panose="02070309020205020404" pitchFamily="49" charset="0"/>
              <a:buChar char="o"/>
            </a:pPr>
            <a:endParaRPr lang="it-IT" sz="1600" dirty="0">
              <a:solidFill>
                <a:schemeClr val="tx2"/>
              </a:solidFill>
              <a:latin typeface="Garamond" panose="02020404030301010803" pitchFamily="18" charset="0"/>
            </a:endParaRPr>
          </a:p>
          <a:p>
            <a:r>
              <a:rPr lang="it-IT" sz="2000" b="1" dirty="0">
                <a:solidFill>
                  <a:srgbClr val="636363"/>
                </a:solidFill>
                <a:latin typeface="Garamond" panose="02020404030301010803" pitchFamily="18" charset="0"/>
              </a:rPr>
              <a:t>Aggiornamento periodico dell’indice di rotazione mensile</a:t>
            </a:r>
          </a:p>
          <a:p>
            <a:pPr lvl="0"/>
            <a:r>
              <a:rPr lang="it-IT" sz="1600" dirty="0" smtClean="0">
                <a:solidFill>
                  <a:schemeClr val="tx2"/>
                </a:solidFill>
                <a:latin typeface="Garamond" panose="02020404030301010803" pitchFamily="18" charset="0"/>
              </a:rPr>
              <a:t>La </a:t>
            </a:r>
            <a:r>
              <a:rPr lang="it-IT" sz="1600" dirty="0">
                <a:solidFill>
                  <a:schemeClr val="tx2"/>
                </a:solidFill>
                <a:latin typeface="Garamond" panose="02020404030301010803" pitchFamily="18" charset="0"/>
              </a:rPr>
              <a:t>soglia dell’indice di rotazione mensile </a:t>
            </a:r>
            <a:r>
              <a:rPr lang="it-IT" sz="1600" dirty="0" smtClean="0">
                <a:solidFill>
                  <a:schemeClr val="tx2"/>
                </a:solidFill>
                <a:latin typeface="Garamond" panose="02020404030301010803" pitchFamily="18" charset="0"/>
              </a:rPr>
              <a:t>per l’applicazione dell’indice di inoperatività di cui alla lettera </a:t>
            </a:r>
            <a:r>
              <a:rPr lang="it-IT" sz="1600" dirty="0">
                <a:solidFill>
                  <a:schemeClr val="tx2"/>
                </a:solidFill>
                <a:latin typeface="Garamond" panose="02020404030301010803" pitchFamily="18" charset="0"/>
              </a:rPr>
              <a:t>d) è </a:t>
            </a:r>
            <a:r>
              <a:rPr lang="it-IT" sz="1600" dirty="0" smtClean="0">
                <a:solidFill>
                  <a:schemeClr val="tx2"/>
                </a:solidFill>
                <a:latin typeface="Garamond" panose="02020404030301010803" pitchFamily="18" charset="0"/>
              </a:rPr>
              <a:t>sottoposta </a:t>
            </a:r>
            <a:r>
              <a:rPr lang="it-IT" sz="1600" dirty="0">
                <a:solidFill>
                  <a:schemeClr val="tx2"/>
                </a:solidFill>
                <a:latin typeface="Garamond" panose="02020404030301010803" pitchFamily="18" charset="0"/>
              </a:rPr>
              <a:t>a periodica revisione </a:t>
            </a:r>
            <a:r>
              <a:rPr lang="it-IT" sz="1600" dirty="0" smtClean="0">
                <a:solidFill>
                  <a:schemeClr val="tx2"/>
                </a:solidFill>
                <a:latin typeface="Garamond" panose="02020404030301010803" pitchFamily="18" charset="0"/>
              </a:rPr>
              <a:t>da parte di ADM, </a:t>
            </a:r>
            <a:r>
              <a:rPr lang="it-IT" sz="1600" dirty="0">
                <a:solidFill>
                  <a:schemeClr val="tx2"/>
                </a:solidFill>
                <a:latin typeface="Garamond" panose="02020404030301010803" pitchFamily="18" charset="0"/>
              </a:rPr>
              <a:t>alla luce delle risultanze dell’attività </a:t>
            </a:r>
            <a:r>
              <a:rPr lang="it-IT" sz="1600">
                <a:solidFill>
                  <a:schemeClr val="tx2"/>
                </a:solidFill>
                <a:latin typeface="Garamond" panose="02020404030301010803" pitchFamily="18" charset="0"/>
              </a:rPr>
              <a:t>di </a:t>
            </a:r>
            <a:r>
              <a:rPr lang="it-IT" sz="1600" smtClean="0">
                <a:solidFill>
                  <a:schemeClr val="tx2"/>
                </a:solidFill>
                <a:latin typeface="Garamond" panose="02020404030301010803" pitchFamily="18" charset="0"/>
              </a:rPr>
              <a:t>vigilanza.</a:t>
            </a:r>
            <a:endParaRPr lang="it-IT" sz="1600" dirty="0">
              <a:solidFill>
                <a:schemeClr val="tx2"/>
              </a:solidFill>
              <a:latin typeface="Garamond" panose="02020404030301010803" pitchFamily="18" charset="0"/>
            </a:endParaRPr>
          </a:p>
        </p:txBody>
      </p:sp>
      <p:cxnSp>
        <p:nvCxnSpPr>
          <p:cNvPr id="12" name="Connettore diritto 11">
            <a:extLst>
              <a:ext uri="{FF2B5EF4-FFF2-40B4-BE49-F238E27FC236}">
                <a16:creationId xmlns:a16="http://schemas.microsoft.com/office/drawing/2014/main" id="{65153885-0BAA-41FF-BD82-E8751E761665}"/>
              </a:ext>
            </a:extLst>
          </p:cNvPr>
          <p:cNvCxnSpPr>
            <a:cxnSpLocks/>
          </p:cNvCxnSpPr>
          <p:nvPr/>
        </p:nvCxnSpPr>
        <p:spPr>
          <a:xfrm>
            <a:off x="647572" y="1460500"/>
            <a:ext cx="0" cy="43307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25/08/2022</a:t>
            </a:r>
            <a:endParaRPr lang="en-US" dirty="0">
              <a:latin typeface="Garamond" panose="02020404030301010803" pitchFamily="18" charset="0"/>
            </a:endParaRPr>
          </a:p>
        </p:txBody>
      </p:sp>
      <p:sp>
        <p:nvSpPr>
          <p:cNvPr id="8" name="CasellaDiTesto 7">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Provvedimento </a:t>
            </a:r>
            <a:r>
              <a:rPr lang="it-IT" sz="2000" dirty="0">
                <a:solidFill>
                  <a:srgbClr val="6886C4"/>
                </a:solidFill>
                <a:latin typeface="Garamond" panose="02020404030301010803" pitchFamily="18" charset="0"/>
              </a:rPr>
              <a:t>all’esame </a:t>
            </a:r>
            <a:r>
              <a:rPr lang="it-IT" sz="2000" dirty="0" smtClean="0">
                <a:solidFill>
                  <a:srgbClr val="6886C4"/>
                </a:solidFill>
                <a:latin typeface="Garamond" panose="02020404030301010803" pitchFamily="18" charset="0"/>
              </a:rPr>
              <a:t>ADM</a:t>
            </a:r>
            <a:endParaRPr lang="it-IT" sz="2000" dirty="0">
              <a:solidFill>
                <a:srgbClr val="6886C4"/>
              </a:solidFill>
              <a:latin typeface="Garamond" panose="02020404030301010803" pitchFamily="18" charset="0"/>
            </a:endParaRPr>
          </a:p>
        </p:txBody>
      </p:sp>
    </p:spTree>
    <p:extLst>
      <p:ext uri="{BB962C8B-B14F-4D97-AF65-F5344CB8AC3E}">
        <p14:creationId xmlns:p14="http://schemas.microsoft.com/office/powerpoint/2010/main" val="2260854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Indici di inoperatività dei depositi</a:t>
            </a:r>
            <a:endParaRPr lang="it-IT" sz="2200" b="1" dirty="0">
              <a:solidFill>
                <a:srgbClr val="003399"/>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51514" y="6041362"/>
            <a:ext cx="8644320"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L’AGENZIA DELLE ACCISE, DOGANE E MONOPOLI – Open Hearing – </a:t>
            </a:r>
            <a:r>
              <a:rPr lang="it-IT" dirty="0" smtClean="0">
                <a:latin typeface="Garamond" panose="02020404030301010803" pitchFamily="18" charset="0"/>
              </a:rPr>
              <a:t>Indici di inoperatività dei depositi</a:t>
            </a:r>
            <a:endParaRPr lang="en-US"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647572" y="1268148"/>
            <a:ext cx="11214228" cy="4708981"/>
          </a:xfrm>
          <a:prstGeom prst="rect">
            <a:avLst/>
          </a:prstGeom>
          <a:noFill/>
        </p:spPr>
        <p:txBody>
          <a:bodyPr wrap="square" rtlCol="0">
            <a:spAutoFit/>
          </a:bodyPr>
          <a:lstStyle/>
          <a:p>
            <a:pPr lvl="0"/>
            <a:endParaRPr lang="it-IT" sz="2000" b="1" dirty="0">
              <a:solidFill>
                <a:srgbClr val="636363"/>
              </a:solidFill>
              <a:latin typeface="Garamond" panose="02020404030301010803" pitchFamily="18" charset="0"/>
            </a:endParaRPr>
          </a:p>
          <a:p>
            <a:r>
              <a:rPr lang="it-IT" sz="2000" b="1" dirty="0" smtClean="0">
                <a:solidFill>
                  <a:srgbClr val="636363"/>
                </a:solidFill>
                <a:latin typeface="Garamond" panose="02020404030301010803" pitchFamily="18" charset="0"/>
              </a:rPr>
              <a:t>Art.1</a:t>
            </a:r>
            <a:r>
              <a:rPr lang="it-IT" sz="2000" b="1" dirty="0">
                <a:solidFill>
                  <a:srgbClr val="636363"/>
                </a:solidFill>
                <a:latin typeface="Garamond" panose="02020404030301010803" pitchFamily="18" charset="0"/>
              </a:rPr>
              <a:t>, comma </a:t>
            </a:r>
            <a:r>
              <a:rPr lang="it-IT" sz="2000" b="1" dirty="0" smtClean="0">
                <a:solidFill>
                  <a:srgbClr val="636363"/>
                </a:solidFill>
                <a:latin typeface="Garamond" panose="02020404030301010803" pitchFamily="18" charset="0"/>
              </a:rPr>
              <a:t>1078, </a:t>
            </a:r>
            <a:r>
              <a:rPr lang="it-IT" sz="2000" b="1" dirty="0">
                <a:solidFill>
                  <a:srgbClr val="636363"/>
                </a:solidFill>
                <a:latin typeface="Garamond" panose="02020404030301010803" pitchFamily="18" charset="0"/>
              </a:rPr>
              <a:t>legge 30 dicembre 2020, n.178</a:t>
            </a:r>
          </a:p>
          <a:p>
            <a:pPr marL="285750" lvl="0" indent="-285750" algn="just">
              <a:buFont typeface="Courier New" panose="02070309020205020404" pitchFamily="49" charset="0"/>
              <a:buChar char="o"/>
            </a:pPr>
            <a:r>
              <a:rPr lang="it-IT" sz="1600" dirty="0">
                <a:solidFill>
                  <a:schemeClr val="tx2"/>
                </a:solidFill>
                <a:latin typeface="Garamond" panose="02020404030301010803" pitchFamily="18" charset="0"/>
              </a:rPr>
              <a:t>p</a:t>
            </a:r>
            <a:r>
              <a:rPr lang="it-IT" sz="1600" dirty="0" smtClean="0">
                <a:solidFill>
                  <a:schemeClr val="tx2"/>
                </a:solidFill>
                <a:latin typeface="Garamond" panose="02020404030301010803" pitchFamily="18" charset="0"/>
              </a:rPr>
              <a:t>er </a:t>
            </a:r>
            <a:r>
              <a:rPr lang="it-IT" sz="1600" dirty="0">
                <a:solidFill>
                  <a:schemeClr val="tx2"/>
                </a:solidFill>
                <a:latin typeface="Garamond" panose="02020404030301010803" pitchFamily="18" charset="0"/>
              </a:rPr>
              <a:t>i depositi costieri e per i depositi di </a:t>
            </a:r>
            <a:r>
              <a:rPr lang="it-IT" sz="1600" dirty="0" smtClean="0">
                <a:solidFill>
                  <a:schemeClr val="tx2"/>
                </a:solidFill>
                <a:latin typeface="Garamond" panose="02020404030301010803" pitchFamily="18" charset="0"/>
              </a:rPr>
              <a:t>stoccaggio di capacità inferiore a 10.000 mc, </a:t>
            </a:r>
            <a:r>
              <a:rPr lang="it-IT" sz="1600" dirty="0">
                <a:solidFill>
                  <a:schemeClr val="tx2"/>
                </a:solidFill>
                <a:latin typeface="Garamond" panose="02020404030301010803" pitchFamily="18" charset="0"/>
              </a:rPr>
              <a:t>eccettuati i depositi </a:t>
            </a:r>
            <a:r>
              <a:rPr lang="it-IT" sz="1600" dirty="0" smtClean="0">
                <a:solidFill>
                  <a:schemeClr val="tx2"/>
                </a:solidFill>
                <a:latin typeface="Garamond" panose="02020404030301010803" pitchFamily="18" charset="0"/>
              </a:rPr>
              <a:t>di stoccaggio di </a:t>
            </a:r>
            <a:r>
              <a:rPr lang="it-IT" sz="1600" dirty="0">
                <a:solidFill>
                  <a:schemeClr val="tx2"/>
                </a:solidFill>
                <a:latin typeface="Garamond" panose="02020404030301010803" pitchFamily="18" charset="0"/>
              </a:rPr>
              <a:t>GPL, i provvedimenti autorizzativi rilasciati </a:t>
            </a:r>
            <a:r>
              <a:rPr lang="it-IT" sz="1600" dirty="0" smtClean="0">
                <a:solidFill>
                  <a:schemeClr val="tx2"/>
                </a:solidFill>
                <a:latin typeface="Garamond" panose="02020404030301010803" pitchFamily="18" charset="0"/>
              </a:rPr>
              <a:t>dall’ADM </a:t>
            </a:r>
            <a:r>
              <a:rPr lang="it-IT" sz="1600" dirty="0">
                <a:solidFill>
                  <a:schemeClr val="tx2"/>
                </a:solidFill>
                <a:latin typeface="Garamond" panose="02020404030301010803" pitchFamily="18" charset="0"/>
              </a:rPr>
              <a:t>per la gestione dell’impianto in regime di deposito fiscale nonché la licenza fiscale di esercizio di deposito commerciale di prodotti energetici assoggettati ad accisa </a:t>
            </a:r>
            <a:r>
              <a:rPr lang="it-IT" sz="1600" dirty="0" smtClean="0">
                <a:solidFill>
                  <a:schemeClr val="tx2"/>
                </a:solidFill>
                <a:latin typeface="Garamond" panose="02020404030301010803" pitchFamily="18" charset="0"/>
              </a:rPr>
              <a:t>sono </a:t>
            </a:r>
            <a:r>
              <a:rPr lang="it-IT" sz="1600" dirty="0">
                <a:solidFill>
                  <a:schemeClr val="tx2"/>
                </a:solidFill>
                <a:latin typeface="Garamond" panose="02020404030301010803" pitchFamily="18" charset="0"/>
              </a:rPr>
              <a:t>revocati in caso di inoperatività del deposito, prolungatasi per un periodo non inferiore a sei mesi consecutivi e non derivante da documentate e riscontrabili cause oggettive di forza </a:t>
            </a:r>
            <a:r>
              <a:rPr lang="it-IT" sz="1600" dirty="0" smtClean="0">
                <a:solidFill>
                  <a:schemeClr val="tx2"/>
                </a:solidFill>
                <a:latin typeface="Garamond" panose="02020404030301010803" pitchFamily="18" charset="0"/>
              </a:rPr>
              <a:t>maggiore;</a:t>
            </a:r>
            <a:r>
              <a:rPr lang="it-IT" dirty="0" smtClean="0"/>
              <a:t>;</a:t>
            </a:r>
          </a:p>
          <a:p>
            <a:pPr marL="285750" lvl="0" indent="-285750" algn="just">
              <a:buFont typeface="Courier New" panose="02070309020205020404" pitchFamily="49" charset="0"/>
              <a:buChar char="o"/>
            </a:pPr>
            <a:endParaRPr lang="it-IT" dirty="0" smtClean="0"/>
          </a:p>
          <a:p>
            <a:pPr marL="285750" lvl="0" indent="-285750" algn="just">
              <a:buFont typeface="Courier New" panose="02070309020205020404" pitchFamily="49" charset="0"/>
              <a:buChar char="o"/>
            </a:pPr>
            <a:r>
              <a:rPr lang="it-IT" sz="1600" dirty="0">
                <a:solidFill>
                  <a:schemeClr val="tx2"/>
                </a:solidFill>
                <a:latin typeface="Garamond" panose="02020404030301010803" pitchFamily="18" charset="0"/>
              </a:rPr>
              <a:t>con provvedimento del direttore dell’ADM sono determinati gli indici specifici da prendere in considerazione ai fini della valutazione della predetta inoperatività in base all’entità delle movimentazioni dei prodotti energetici rapportata alla capacità di stoccaggio e alla conseguente gestione economica dell’attività del deposito;</a:t>
            </a:r>
          </a:p>
          <a:p>
            <a:pPr algn="just"/>
            <a:r>
              <a:rPr lang="it-IT" sz="1600" dirty="0">
                <a:solidFill>
                  <a:schemeClr val="tx2"/>
                </a:solidFill>
                <a:latin typeface="Garamond" panose="02020404030301010803" pitchFamily="18" charset="0"/>
              </a:rPr>
              <a:t> </a:t>
            </a:r>
          </a:p>
          <a:p>
            <a:pPr marL="285750" lvl="0" indent="-285750" algn="just">
              <a:buFont typeface="Courier New" panose="02070309020205020404" pitchFamily="49" charset="0"/>
              <a:buChar char="o"/>
            </a:pPr>
            <a:r>
              <a:rPr lang="it-IT" sz="1600" dirty="0">
                <a:solidFill>
                  <a:schemeClr val="tx2"/>
                </a:solidFill>
                <a:latin typeface="Garamond" panose="02020404030301010803" pitchFamily="18" charset="0"/>
              </a:rPr>
              <a:t>il provvedimento di revoca è emanato previa valutazione delle particolari condizioni, anche di natura economica, che hanno determinato l’inoperatività del deposito;</a:t>
            </a:r>
          </a:p>
          <a:p>
            <a:pPr marL="285750" indent="-285750" algn="just">
              <a:buFont typeface="Courier New" panose="02070309020205020404" pitchFamily="49" charset="0"/>
              <a:buChar char="o"/>
            </a:pPr>
            <a:endParaRPr lang="it-IT" sz="1600" dirty="0">
              <a:solidFill>
                <a:schemeClr val="tx2"/>
              </a:solidFill>
              <a:latin typeface="Garamond" panose="02020404030301010803" pitchFamily="18" charset="0"/>
            </a:endParaRPr>
          </a:p>
          <a:p>
            <a:pPr marL="285750" lvl="0" indent="-285750" algn="just">
              <a:buFont typeface="Courier New" panose="02070309020205020404" pitchFamily="49" charset="0"/>
              <a:buChar char="o"/>
            </a:pPr>
            <a:r>
              <a:rPr lang="it-IT" sz="1600" dirty="0">
                <a:solidFill>
                  <a:schemeClr val="tx2"/>
                </a:solidFill>
                <a:latin typeface="Garamond" panose="02020404030301010803" pitchFamily="18" charset="0"/>
              </a:rPr>
              <a:t>la revoca dei provvedimenti autorizzativi o della licenza fiscale di esercizio comporta la decadenza delle autorizzazioni adottate ai sensi dell’articolo 57, comma 1, lettera b), del decreto legge n. 5/2012 e dell’articolo 1, comma 56, lettera a), della legge n. </a:t>
            </a:r>
            <a:r>
              <a:rPr lang="it-IT" sz="1600" dirty="0" smtClean="0">
                <a:solidFill>
                  <a:schemeClr val="tx2"/>
                </a:solidFill>
                <a:latin typeface="Garamond" panose="02020404030301010803" pitchFamily="18" charset="0"/>
              </a:rPr>
              <a:t>239/2004.</a:t>
            </a:r>
            <a:endParaRPr lang="it-IT" sz="1600" dirty="0">
              <a:solidFill>
                <a:schemeClr val="tx2"/>
              </a:solidFill>
              <a:latin typeface="Garamond" panose="02020404030301010803" pitchFamily="18" charset="0"/>
            </a:endParaRPr>
          </a:p>
          <a:p>
            <a:pPr lvl="0"/>
            <a:endParaRPr lang="it-IT" sz="1600" dirty="0">
              <a:solidFill>
                <a:schemeClr val="tx2"/>
              </a:solidFill>
              <a:latin typeface="Garamond" panose="02020404030301010803" pitchFamily="18" charset="0"/>
            </a:endParaRPr>
          </a:p>
        </p:txBody>
      </p:sp>
      <p:cxnSp>
        <p:nvCxnSpPr>
          <p:cNvPr id="12" name="Connettore diritto 11">
            <a:extLst>
              <a:ext uri="{FF2B5EF4-FFF2-40B4-BE49-F238E27FC236}">
                <a16:creationId xmlns:a16="http://schemas.microsoft.com/office/drawing/2014/main" id="{65153885-0BAA-41FF-BD82-E8751E761665}"/>
              </a:ext>
            </a:extLst>
          </p:cNvPr>
          <p:cNvCxnSpPr>
            <a:cxnSpLocks/>
          </p:cNvCxnSpPr>
          <p:nvPr/>
        </p:nvCxnSpPr>
        <p:spPr>
          <a:xfrm>
            <a:off x="647572" y="1460500"/>
            <a:ext cx="0" cy="43307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25/08/2022</a:t>
            </a:r>
            <a:endParaRPr lang="en-US" dirty="0">
              <a:latin typeface="Garamond" panose="02020404030301010803" pitchFamily="18" charset="0"/>
            </a:endParaRPr>
          </a:p>
        </p:txBody>
      </p:sp>
      <p:sp>
        <p:nvSpPr>
          <p:cNvPr id="9" name="CasellaDiTesto 8">
            <a:extLst>
              <a:ext uri="{FF2B5EF4-FFF2-40B4-BE49-F238E27FC236}">
                <a16:creationId xmlns:a16="http://schemas.microsoft.com/office/drawing/2014/main" id="{0AE17FB2-5F1A-47AE-BCC7-2D5EA48C7007}"/>
              </a:ext>
            </a:extLst>
          </p:cNvPr>
          <p:cNvSpPr txBox="1"/>
          <p:nvPr/>
        </p:nvSpPr>
        <p:spPr>
          <a:xfrm>
            <a:off x="1262743" y="879862"/>
            <a:ext cx="10159762"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Fonte normativa</a:t>
            </a:r>
            <a:endParaRPr lang="it-IT" sz="2000" dirty="0">
              <a:solidFill>
                <a:srgbClr val="6886C4"/>
              </a:solidFill>
              <a:latin typeface="Garamond" panose="02020404030301010803" pitchFamily="18" charset="0"/>
            </a:endParaRPr>
          </a:p>
        </p:txBody>
      </p:sp>
    </p:spTree>
    <p:extLst>
      <p:ext uri="{BB962C8B-B14F-4D97-AF65-F5344CB8AC3E}">
        <p14:creationId xmlns:p14="http://schemas.microsoft.com/office/powerpoint/2010/main" val="3743577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Indici di inoperatività dei depositi</a:t>
            </a:r>
            <a:endParaRPr lang="it-IT" sz="2200" b="1" dirty="0">
              <a:solidFill>
                <a:srgbClr val="003399"/>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51514" y="6041362"/>
            <a:ext cx="8644320"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L’AGENZIA DELLE ACCISE, DOGANE E MONOPOLI – Open Hearing – </a:t>
            </a:r>
            <a:r>
              <a:rPr lang="it-IT" dirty="0" smtClean="0">
                <a:latin typeface="Garamond" panose="02020404030301010803" pitchFamily="18" charset="0"/>
              </a:rPr>
              <a:t>Indici di inoperatività dei depositi</a:t>
            </a:r>
            <a:endParaRPr lang="en-US"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647572" y="1268148"/>
            <a:ext cx="11214228" cy="4031873"/>
          </a:xfrm>
          <a:prstGeom prst="rect">
            <a:avLst/>
          </a:prstGeom>
          <a:noFill/>
        </p:spPr>
        <p:txBody>
          <a:bodyPr wrap="square" rtlCol="0">
            <a:spAutoFit/>
          </a:bodyPr>
          <a:lstStyle/>
          <a:p>
            <a:pPr lvl="0"/>
            <a:endParaRPr lang="it-IT" sz="2000" b="1" dirty="0">
              <a:solidFill>
                <a:srgbClr val="636363"/>
              </a:solidFill>
              <a:latin typeface="Garamond" panose="02020404030301010803" pitchFamily="18" charset="0"/>
            </a:endParaRPr>
          </a:p>
          <a:p>
            <a:r>
              <a:rPr lang="it-IT" sz="2000" b="1" dirty="0" smtClean="0">
                <a:solidFill>
                  <a:srgbClr val="636363"/>
                </a:solidFill>
                <a:latin typeface="Garamond" panose="02020404030301010803" pitchFamily="18" charset="0"/>
              </a:rPr>
              <a:t>a) Art.1</a:t>
            </a:r>
            <a:r>
              <a:rPr lang="it-IT" sz="2000" b="1" dirty="0">
                <a:solidFill>
                  <a:srgbClr val="636363"/>
                </a:solidFill>
                <a:latin typeface="Garamond" panose="02020404030301010803" pitchFamily="18" charset="0"/>
              </a:rPr>
              <a:t>, comma </a:t>
            </a:r>
            <a:r>
              <a:rPr lang="it-IT" sz="2000" b="1" dirty="0" smtClean="0">
                <a:solidFill>
                  <a:srgbClr val="636363"/>
                </a:solidFill>
                <a:latin typeface="Garamond" panose="02020404030301010803" pitchFamily="18" charset="0"/>
              </a:rPr>
              <a:t>1077, </a:t>
            </a:r>
            <a:r>
              <a:rPr lang="it-IT" sz="2000" b="1" dirty="0">
                <a:solidFill>
                  <a:srgbClr val="636363"/>
                </a:solidFill>
                <a:latin typeface="Garamond" panose="02020404030301010803" pitchFamily="18" charset="0"/>
              </a:rPr>
              <a:t>legge 30 dicembre 2020, </a:t>
            </a:r>
            <a:r>
              <a:rPr lang="it-IT" sz="2000" b="1" dirty="0" smtClean="0">
                <a:solidFill>
                  <a:srgbClr val="636363"/>
                </a:solidFill>
                <a:latin typeface="Garamond" panose="02020404030301010803" pitchFamily="18" charset="0"/>
              </a:rPr>
              <a:t>n.178 e Circolare 38/2021</a:t>
            </a:r>
            <a:endParaRPr lang="it-IT" sz="2000" b="1" dirty="0">
              <a:solidFill>
                <a:srgbClr val="636363"/>
              </a:solidFill>
              <a:latin typeface="Garamond" panose="02020404030301010803" pitchFamily="18" charset="0"/>
            </a:endParaRPr>
          </a:p>
          <a:p>
            <a:r>
              <a:rPr lang="it-IT" sz="1600" dirty="0" smtClean="0">
                <a:solidFill>
                  <a:schemeClr val="tx2"/>
                </a:solidFill>
                <a:latin typeface="Garamond" panose="02020404030301010803" pitchFamily="18" charset="0"/>
              </a:rPr>
              <a:t>Ripristino del </a:t>
            </a:r>
            <a:r>
              <a:rPr lang="it-IT" sz="1600" dirty="0">
                <a:solidFill>
                  <a:schemeClr val="tx2"/>
                </a:solidFill>
                <a:latin typeface="Garamond" panose="02020404030301010803" pitchFamily="18" charset="0"/>
              </a:rPr>
              <a:t>regime di vigilanza fiscale </a:t>
            </a:r>
            <a:r>
              <a:rPr lang="it-IT" sz="1600" dirty="0" smtClean="0">
                <a:solidFill>
                  <a:schemeClr val="tx2"/>
                </a:solidFill>
                <a:latin typeface="Garamond" panose="02020404030301010803" pitchFamily="18" charset="0"/>
              </a:rPr>
              <a:t>(cd </a:t>
            </a:r>
            <a:r>
              <a:rPr lang="it-IT" sz="1600" i="1" dirty="0" smtClean="0">
                <a:solidFill>
                  <a:schemeClr val="tx2"/>
                </a:solidFill>
                <a:latin typeface="Garamond" panose="02020404030301010803" pitchFamily="18" charset="0"/>
              </a:rPr>
              <a:t>Nulla osta ADM</a:t>
            </a:r>
            <a:r>
              <a:rPr lang="it-IT" sz="1600" dirty="0" smtClean="0">
                <a:solidFill>
                  <a:schemeClr val="tx2"/>
                </a:solidFill>
                <a:latin typeface="Garamond" panose="02020404030301010803" pitchFamily="18" charset="0"/>
              </a:rPr>
              <a:t>) sulle </a:t>
            </a:r>
            <a:r>
              <a:rPr lang="it-IT" sz="1600" dirty="0">
                <a:solidFill>
                  <a:schemeClr val="tx2"/>
                </a:solidFill>
                <a:latin typeface="Garamond" panose="02020404030301010803" pitchFamily="18" charset="0"/>
              </a:rPr>
              <a:t>fattispecie che producono la modifica del soggetto giuridico responsabile dell’esercizio del deposito relativamente </a:t>
            </a:r>
            <a:r>
              <a:rPr lang="it-IT" sz="1600" dirty="0" smtClean="0">
                <a:solidFill>
                  <a:schemeClr val="tx2"/>
                </a:solidFill>
                <a:latin typeface="Garamond" panose="02020404030301010803" pitchFamily="18" charset="0"/>
              </a:rPr>
              <a:t>ai: </a:t>
            </a:r>
          </a:p>
          <a:p>
            <a:pPr marL="285750" indent="-285750">
              <a:buFont typeface="Courier New" panose="02070309020205020404" pitchFamily="49" charset="0"/>
              <a:buChar char="o"/>
            </a:pPr>
            <a:r>
              <a:rPr lang="it-IT" sz="1600" dirty="0" smtClean="0">
                <a:solidFill>
                  <a:schemeClr val="tx2"/>
                </a:solidFill>
                <a:latin typeface="Garamond" panose="02020404030301010803" pitchFamily="18" charset="0"/>
              </a:rPr>
              <a:t>depositi </a:t>
            </a:r>
            <a:r>
              <a:rPr lang="it-IT" sz="1600" dirty="0">
                <a:solidFill>
                  <a:schemeClr val="tx2"/>
                </a:solidFill>
                <a:latin typeface="Garamond" panose="02020404030301010803" pitchFamily="18" charset="0"/>
              </a:rPr>
              <a:t>costieri di oli minerali  </a:t>
            </a:r>
            <a:r>
              <a:rPr lang="it-IT" sz="1600" dirty="0" smtClean="0">
                <a:solidFill>
                  <a:schemeClr val="tx2"/>
                </a:solidFill>
                <a:latin typeface="Garamond" panose="02020404030301010803" pitchFamily="18" charset="0"/>
              </a:rPr>
              <a:t>- procedimento </a:t>
            </a:r>
            <a:r>
              <a:rPr lang="it-IT" sz="1600" dirty="0" err="1">
                <a:solidFill>
                  <a:schemeClr val="tx2"/>
                </a:solidFill>
                <a:latin typeface="Garamond" panose="02020404030301010803" pitchFamily="18" charset="0"/>
              </a:rPr>
              <a:t>autorizzatorio</a:t>
            </a:r>
            <a:r>
              <a:rPr lang="it-IT" sz="1600" dirty="0">
                <a:solidFill>
                  <a:schemeClr val="tx2"/>
                </a:solidFill>
                <a:latin typeface="Garamond" panose="02020404030301010803" pitchFamily="18" charset="0"/>
              </a:rPr>
              <a:t> </a:t>
            </a:r>
            <a:r>
              <a:rPr lang="it-IT" sz="1600" dirty="0" smtClean="0">
                <a:solidFill>
                  <a:schemeClr val="tx2"/>
                </a:solidFill>
                <a:latin typeface="Garamond" panose="02020404030301010803" pitchFamily="18" charset="0"/>
              </a:rPr>
              <a:t>incardinato </a:t>
            </a:r>
            <a:r>
              <a:rPr lang="it-IT" sz="1600" dirty="0">
                <a:solidFill>
                  <a:schemeClr val="tx2"/>
                </a:solidFill>
                <a:latin typeface="Garamond" panose="02020404030301010803" pitchFamily="18" charset="0"/>
              </a:rPr>
              <a:t>presso il Ministero della Transizione Ecologica (</a:t>
            </a:r>
            <a:r>
              <a:rPr lang="it-IT" sz="1600" dirty="0" err="1">
                <a:solidFill>
                  <a:schemeClr val="tx2"/>
                </a:solidFill>
                <a:latin typeface="Garamond" panose="02020404030301010803" pitchFamily="18" charset="0"/>
              </a:rPr>
              <a:t>MiTE</a:t>
            </a:r>
            <a:r>
              <a:rPr lang="it-IT" sz="1600" dirty="0">
                <a:solidFill>
                  <a:schemeClr val="tx2"/>
                </a:solidFill>
                <a:latin typeface="Garamond" panose="02020404030301010803" pitchFamily="18" charset="0"/>
              </a:rPr>
              <a:t>);</a:t>
            </a:r>
          </a:p>
          <a:p>
            <a:r>
              <a:rPr lang="it-IT" sz="1600" dirty="0">
                <a:solidFill>
                  <a:schemeClr val="tx2"/>
                </a:solidFill>
                <a:latin typeface="Garamond" panose="02020404030301010803" pitchFamily="18" charset="0"/>
              </a:rPr>
              <a:t> </a:t>
            </a:r>
          </a:p>
          <a:p>
            <a:pPr marL="285750" lvl="0" indent="-285750">
              <a:buFont typeface="Courier New" panose="02070309020205020404" pitchFamily="49" charset="0"/>
              <a:buChar char="o"/>
            </a:pPr>
            <a:r>
              <a:rPr lang="it-IT" sz="1600" dirty="0">
                <a:solidFill>
                  <a:schemeClr val="tx2"/>
                </a:solidFill>
                <a:latin typeface="Garamond" panose="02020404030301010803" pitchFamily="18" charset="0"/>
              </a:rPr>
              <a:t>depositi di stoccaggio di oli </a:t>
            </a:r>
            <a:r>
              <a:rPr lang="it-IT" sz="1600" dirty="0" smtClean="0">
                <a:solidFill>
                  <a:schemeClr val="tx2"/>
                </a:solidFill>
                <a:latin typeface="Garamond" panose="02020404030301010803" pitchFamily="18" charset="0"/>
              </a:rPr>
              <a:t>minerali, </a:t>
            </a:r>
            <a:r>
              <a:rPr lang="it-IT" sz="1600" dirty="0">
                <a:solidFill>
                  <a:schemeClr val="tx2"/>
                </a:solidFill>
                <a:latin typeface="Garamond" panose="02020404030301010803" pitchFamily="18" charset="0"/>
              </a:rPr>
              <a:t>eccettuati gli impianti di GPL, aventi capacità inferiore a metri cubi 10.000 </a:t>
            </a:r>
            <a:r>
              <a:rPr lang="it-IT" sz="1600" dirty="0" smtClean="0">
                <a:solidFill>
                  <a:schemeClr val="tx2"/>
                </a:solidFill>
                <a:latin typeface="Garamond" panose="02020404030301010803" pitchFamily="18" charset="0"/>
              </a:rPr>
              <a:t>- procedimento </a:t>
            </a:r>
            <a:r>
              <a:rPr lang="it-IT" sz="1600" dirty="0" err="1">
                <a:solidFill>
                  <a:schemeClr val="tx2"/>
                </a:solidFill>
                <a:latin typeface="Garamond" panose="02020404030301010803" pitchFamily="18" charset="0"/>
              </a:rPr>
              <a:t>autorizzatorio</a:t>
            </a:r>
            <a:r>
              <a:rPr lang="it-IT" sz="1600" dirty="0">
                <a:solidFill>
                  <a:schemeClr val="tx2"/>
                </a:solidFill>
                <a:latin typeface="Garamond" panose="02020404030301010803" pitchFamily="18" charset="0"/>
              </a:rPr>
              <a:t> è incardinato presso la </a:t>
            </a:r>
            <a:r>
              <a:rPr lang="it-IT" sz="1600" dirty="0" smtClean="0">
                <a:solidFill>
                  <a:schemeClr val="tx2"/>
                </a:solidFill>
                <a:latin typeface="Garamond" panose="02020404030301010803" pitchFamily="18" charset="0"/>
              </a:rPr>
              <a:t>Regione.      </a:t>
            </a:r>
          </a:p>
          <a:p>
            <a:endParaRPr lang="it-IT" sz="1600" dirty="0">
              <a:solidFill>
                <a:schemeClr val="tx2"/>
              </a:solidFill>
              <a:latin typeface="Garamond" panose="02020404030301010803" pitchFamily="18" charset="0"/>
            </a:endParaRPr>
          </a:p>
          <a:p>
            <a:pPr lvl="0"/>
            <a:r>
              <a:rPr lang="it-IT" sz="2000" b="1" dirty="0">
                <a:solidFill>
                  <a:srgbClr val="636363"/>
                </a:solidFill>
                <a:latin typeface="Garamond" panose="02020404030301010803" pitchFamily="18" charset="0"/>
              </a:rPr>
              <a:t>b) Determinazione Direttoriale </a:t>
            </a:r>
            <a:r>
              <a:rPr lang="it-IT" sz="2000" b="1" dirty="0" smtClean="0">
                <a:solidFill>
                  <a:srgbClr val="636363"/>
                </a:solidFill>
                <a:latin typeface="Garamond" panose="02020404030301010803" pitchFamily="18" charset="0"/>
              </a:rPr>
              <a:t>Prot.138764/RU </a:t>
            </a:r>
            <a:r>
              <a:rPr lang="it-IT" sz="2000" b="1" dirty="0">
                <a:solidFill>
                  <a:srgbClr val="636363"/>
                </a:solidFill>
                <a:latin typeface="Garamond" panose="02020404030301010803" pitchFamily="18" charset="0"/>
              </a:rPr>
              <a:t>del 10 maggio 2020 (Direttoriale e-DAS</a:t>
            </a:r>
            <a:r>
              <a:rPr lang="it-IT" sz="2000" b="1" dirty="0" smtClean="0">
                <a:solidFill>
                  <a:srgbClr val="636363"/>
                </a:solidFill>
                <a:latin typeface="Garamond" panose="02020404030301010803" pitchFamily="18" charset="0"/>
              </a:rPr>
              <a:t>) </a:t>
            </a:r>
          </a:p>
          <a:p>
            <a:pPr lvl="0"/>
            <a:r>
              <a:rPr lang="it-IT" sz="1600" dirty="0" smtClean="0">
                <a:solidFill>
                  <a:schemeClr val="tx2"/>
                </a:solidFill>
                <a:latin typeface="Garamond" panose="02020404030301010803" pitchFamily="18" charset="0"/>
              </a:rPr>
              <a:t>Diretta </a:t>
            </a:r>
            <a:r>
              <a:rPr lang="it-IT" sz="1600" dirty="0">
                <a:solidFill>
                  <a:schemeClr val="tx2"/>
                </a:solidFill>
                <a:latin typeface="Garamond" panose="02020404030301010803" pitchFamily="18" charset="0"/>
              </a:rPr>
              <a:t>attuazione dell’art.11 D.L.124/2019 e art.1, comma 958 della legge 205/2017. Definisce la disciplina generale </a:t>
            </a:r>
            <a:r>
              <a:rPr lang="it-IT" sz="1600" dirty="0" smtClean="0">
                <a:solidFill>
                  <a:schemeClr val="tx2"/>
                </a:solidFill>
                <a:latin typeface="Garamond" panose="02020404030301010803" pitchFamily="18" charset="0"/>
              </a:rPr>
              <a:t>dell’e-DAS. </a:t>
            </a:r>
          </a:p>
          <a:p>
            <a:pPr lvl="0"/>
            <a:endParaRPr lang="it-IT" sz="1600" dirty="0" smtClean="0">
              <a:solidFill>
                <a:schemeClr val="tx2"/>
              </a:solidFill>
              <a:latin typeface="Garamond" panose="02020404030301010803" pitchFamily="18" charset="0"/>
            </a:endParaRPr>
          </a:p>
          <a:p>
            <a:pPr lvl="0"/>
            <a:r>
              <a:rPr lang="it-IT" sz="2000" b="1" dirty="0" smtClean="0">
                <a:solidFill>
                  <a:srgbClr val="636363"/>
                </a:solidFill>
                <a:latin typeface="Garamond" panose="02020404030301010803" pitchFamily="18" charset="0"/>
              </a:rPr>
              <a:t>c) </a:t>
            </a:r>
            <a:r>
              <a:rPr lang="it-IT" sz="2000" b="1" dirty="0">
                <a:solidFill>
                  <a:srgbClr val="636363"/>
                </a:solidFill>
                <a:latin typeface="Garamond" panose="02020404030301010803" pitchFamily="18" charset="0"/>
              </a:rPr>
              <a:t>Determinazione Direttoriale </a:t>
            </a:r>
            <a:r>
              <a:rPr lang="it-IT" sz="2000" b="1" dirty="0" smtClean="0">
                <a:solidFill>
                  <a:srgbClr val="636363"/>
                </a:solidFill>
                <a:latin typeface="Garamond" panose="02020404030301010803" pitchFamily="18" charset="0"/>
              </a:rPr>
              <a:t>Prot.287104/RU </a:t>
            </a:r>
            <a:r>
              <a:rPr lang="it-IT" sz="2000" b="1" dirty="0">
                <a:solidFill>
                  <a:srgbClr val="636363"/>
                </a:solidFill>
                <a:latin typeface="Garamond" panose="02020404030301010803" pitchFamily="18" charset="0"/>
              </a:rPr>
              <a:t>del </a:t>
            </a:r>
            <a:r>
              <a:rPr lang="it-IT" sz="2000" b="1" dirty="0" smtClean="0">
                <a:solidFill>
                  <a:srgbClr val="636363"/>
                </a:solidFill>
                <a:latin typeface="Garamond" panose="02020404030301010803" pitchFamily="18" charset="0"/>
              </a:rPr>
              <a:t>27 giugno 2022 </a:t>
            </a:r>
            <a:endParaRPr lang="it-IT" sz="2000" b="1" dirty="0">
              <a:solidFill>
                <a:srgbClr val="636363"/>
              </a:solidFill>
              <a:latin typeface="Garamond" panose="02020404030301010803" pitchFamily="18" charset="0"/>
            </a:endParaRPr>
          </a:p>
          <a:p>
            <a:pPr lvl="0"/>
            <a:r>
              <a:rPr lang="it-IT" sz="1600" dirty="0" smtClean="0">
                <a:solidFill>
                  <a:schemeClr val="tx2"/>
                </a:solidFill>
                <a:latin typeface="Garamond" panose="02020404030301010803" pitchFamily="18" charset="0"/>
              </a:rPr>
              <a:t>Estensione dell’e-DAS, tra l’altro, ai carburanti agricoli e agli altri oli minerali trasferiti sfusi, per tutti gli impieghi, inclusi quelli di cui </a:t>
            </a:r>
            <a:r>
              <a:rPr lang="it-IT" sz="1600" dirty="0">
                <a:solidFill>
                  <a:schemeClr val="tx2"/>
                </a:solidFill>
                <a:latin typeface="Garamond" panose="02020404030301010803" pitchFamily="18" charset="0"/>
              </a:rPr>
              <a:t>all’articolo 21, comma 13, del TUA, con le modalità previste dalla predetta determinazione </a:t>
            </a:r>
            <a:r>
              <a:rPr lang="it-IT" sz="1600" dirty="0" smtClean="0">
                <a:solidFill>
                  <a:schemeClr val="tx2"/>
                </a:solidFill>
                <a:latin typeface="Garamond" panose="02020404030301010803" pitchFamily="18" charset="0"/>
              </a:rPr>
              <a:t>e-DAS</a:t>
            </a:r>
            <a:r>
              <a:rPr lang="it-IT" sz="1600" dirty="0">
                <a:solidFill>
                  <a:schemeClr val="tx2"/>
                </a:solidFill>
                <a:latin typeface="Garamond" panose="02020404030301010803" pitchFamily="18" charset="0"/>
              </a:rPr>
              <a:t>.</a:t>
            </a:r>
          </a:p>
        </p:txBody>
      </p:sp>
      <p:cxnSp>
        <p:nvCxnSpPr>
          <p:cNvPr id="12" name="Connettore diritto 11">
            <a:extLst>
              <a:ext uri="{FF2B5EF4-FFF2-40B4-BE49-F238E27FC236}">
                <a16:creationId xmlns:a16="http://schemas.microsoft.com/office/drawing/2014/main" id="{65153885-0BAA-41FF-BD82-E8751E761665}"/>
              </a:ext>
            </a:extLst>
          </p:cNvPr>
          <p:cNvCxnSpPr>
            <a:cxnSpLocks/>
          </p:cNvCxnSpPr>
          <p:nvPr/>
        </p:nvCxnSpPr>
        <p:spPr>
          <a:xfrm>
            <a:off x="647572" y="1460500"/>
            <a:ext cx="0" cy="43307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25/08/2022</a:t>
            </a:r>
            <a:endParaRPr lang="en-US" dirty="0">
              <a:latin typeface="Garamond" panose="02020404030301010803" pitchFamily="18" charset="0"/>
            </a:endParaRPr>
          </a:p>
        </p:txBody>
      </p:sp>
      <p:sp>
        <p:nvSpPr>
          <p:cNvPr id="8" name="CasellaDiTesto 7">
            <a:extLst>
              <a:ext uri="{FF2B5EF4-FFF2-40B4-BE49-F238E27FC236}">
                <a16:creationId xmlns:a16="http://schemas.microsoft.com/office/drawing/2014/main" id="{0AE17FB2-5F1A-47AE-BCC7-2D5EA48C7007}"/>
              </a:ext>
            </a:extLst>
          </p:cNvPr>
          <p:cNvSpPr txBox="1"/>
          <p:nvPr/>
        </p:nvSpPr>
        <p:spPr>
          <a:xfrm>
            <a:off x="1262743" y="879862"/>
            <a:ext cx="10159762"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Normativa e provvedimenti correlati</a:t>
            </a:r>
            <a:endParaRPr lang="it-IT" sz="2000" dirty="0">
              <a:solidFill>
                <a:srgbClr val="6886C4"/>
              </a:solidFill>
              <a:latin typeface="Garamond" panose="02020404030301010803" pitchFamily="18" charset="0"/>
            </a:endParaRPr>
          </a:p>
        </p:txBody>
      </p:sp>
    </p:spTree>
    <p:extLst>
      <p:ext uri="{BB962C8B-B14F-4D97-AF65-F5344CB8AC3E}">
        <p14:creationId xmlns:p14="http://schemas.microsoft.com/office/powerpoint/2010/main" val="3830293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Indici di inoperatività dei depositi</a:t>
            </a:r>
            <a:endParaRPr lang="it-IT" sz="2200" b="1" dirty="0">
              <a:solidFill>
                <a:srgbClr val="003399"/>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51514" y="6041362"/>
            <a:ext cx="8644320"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L’AGENZIA DELLE ACCISE, DOGANE E MONOPOLI – Open Hearing – </a:t>
            </a:r>
            <a:r>
              <a:rPr lang="it-IT" dirty="0" smtClean="0">
                <a:latin typeface="Garamond" panose="02020404030301010803" pitchFamily="18" charset="0"/>
              </a:rPr>
              <a:t>Indici di inoperatività dei depositi</a:t>
            </a:r>
            <a:endParaRPr lang="en-US"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647572" y="1268148"/>
            <a:ext cx="11214228" cy="3170099"/>
          </a:xfrm>
          <a:prstGeom prst="rect">
            <a:avLst/>
          </a:prstGeom>
          <a:noFill/>
        </p:spPr>
        <p:txBody>
          <a:bodyPr wrap="square" rtlCol="0">
            <a:spAutoFit/>
          </a:bodyPr>
          <a:lstStyle/>
          <a:p>
            <a:pPr lvl="0"/>
            <a:endParaRPr lang="it-IT" sz="2000" b="1" dirty="0">
              <a:solidFill>
                <a:srgbClr val="636363"/>
              </a:solidFill>
              <a:latin typeface="Garamond" panose="02020404030301010803" pitchFamily="18" charset="0"/>
            </a:endParaRPr>
          </a:p>
          <a:p>
            <a:pPr lvl="0"/>
            <a:r>
              <a:rPr lang="it-IT" sz="2000" b="1" dirty="0" smtClean="0">
                <a:solidFill>
                  <a:srgbClr val="636363"/>
                </a:solidFill>
                <a:latin typeface="Garamond" panose="02020404030301010803" pitchFamily="18" charset="0"/>
              </a:rPr>
              <a:t>d) </a:t>
            </a:r>
            <a:r>
              <a:rPr lang="it-IT" sz="2000" b="1" dirty="0">
                <a:solidFill>
                  <a:srgbClr val="636363"/>
                </a:solidFill>
                <a:latin typeface="Garamond" panose="02020404030301010803" pitchFamily="18" charset="0"/>
              </a:rPr>
              <a:t>Determinazione Direttoriale </a:t>
            </a:r>
            <a:r>
              <a:rPr lang="it-IT" sz="2000" b="1" dirty="0" smtClean="0">
                <a:solidFill>
                  <a:srgbClr val="636363"/>
                </a:solidFill>
                <a:latin typeface="Garamond" panose="02020404030301010803" pitchFamily="18" charset="0"/>
              </a:rPr>
              <a:t>Prot.426358/RU </a:t>
            </a:r>
            <a:r>
              <a:rPr lang="it-IT" sz="2000" b="1" dirty="0">
                <a:solidFill>
                  <a:srgbClr val="636363"/>
                </a:solidFill>
                <a:latin typeface="Garamond" panose="02020404030301010803" pitchFamily="18" charset="0"/>
              </a:rPr>
              <a:t>del </a:t>
            </a:r>
            <a:r>
              <a:rPr lang="it-IT" sz="2000" b="1" dirty="0" smtClean="0">
                <a:solidFill>
                  <a:srgbClr val="636363"/>
                </a:solidFill>
                <a:latin typeface="Garamond" panose="02020404030301010803" pitchFamily="18" charset="0"/>
              </a:rPr>
              <a:t>15 novembre 2021 </a:t>
            </a:r>
          </a:p>
          <a:p>
            <a:pPr lvl="0"/>
            <a:r>
              <a:rPr lang="it-IT" sz="1600" dirty="0" smtClean="0">
                <a:solidFill>
                  <a:schemeClr val="tx2"/>
                </a:solidFill>
                <a:latin typeface="Garamond" panose="02020404030301010803" pitchFamily="18" charset="0"/>
              </a:rPr>
              <a:t>Diretta </a:t>
            </a:r>
            <a:r>
              <a:rPr lang="it-IT" sz="1600" dirty="0">
                <a:solidFill>
                  <a:schemeClr val="tx2"/>
                </a:solidFill>
                <a:latin typeface="Garamond" panose="02020404030301010803" pitchFamily="18" charset="0"/>
              </a:rPr>
              <a:t>attuazione </a:t>
            </a:r>
            <a:r>
              <a:rPr lang="it-IT" sz="1600" dirty="0" smtClean="0">
                <a:solidFill>
                  <a:schemeClr val="tx2"/>
                </a:solidFill>
                <a:latin typeface="Garamond" panose="02020404030301010803" pitchFamily="18" charset="0"/>
              </a:rPr>
              <a:t>dell’art.25, comma 6-ter del TUA. Definisce i requisiti </a:t>
            </a:r>
            <a:r>
              <a:rPr lang="it-IT" sz="1600" dirty="0">
                <a:solidFill>
                  <a:schemeClr val="tx2"/>
                </a:solidFill>
                <a:latin typeface="Garamond" panose="02020404030301010803" pitchFamily="18" charset="0"/>
              </a:rPr>
              <a:t>tecnico-organizzativi minimi per lo svolgimento dell’attività di deposito commerciale di benzina o gasolio usato come </a:t>
            </a:r>
            <a:r>
              <a:rPr lang="it-IT" sz="1600" dirty="0" smtClean="0">
                <a:solidFill>
                  <a:schemeClr val="tx2"/>
                </a:solidFill>
                <a:latin typeface="Garamond" panose="02020404030301010803" pitchFamily="18" charset="0"/>
              </a:rPr>
              <a:t>carburante e, in particolare:</a:t>
            </a:r>
          </a:p>
          <a:p>
            <a:pPr marL="285750" lvl="0" indent="-285750">
              <a:buFont typeface="Courier New" panose="02070309020205020404" pitchFamily="49" charset="0"/>
              <a:buChar char="o"/>
            </a:pPr>
            <a:r>
              <a:rPr lang="it-IT" sz="1600" dirty="0" smtClean="0">
                <a:solidFill>
                  <a:schemeClr val="tx2"/>
                </a:solidFill>
                <a:latin typeface="Garamond" panose="02020404030301010803" pitchFamily="18" charset="0"/>
              </a:rPr>
              <a:t>l’</a:t>
            </a:r>
            <a:r>
              <a:rPr lang="it-IT" sz="1600" i="1" dirty="0" smtClean="0">
                <a:solidFill>
                  <a:schemeClr val="tx2"/>
                </a:solidFill>
                <a:latin typeface="Garamond" panose="02020404030301010803" pitchFamily="18" charset="0"/>
              </a:rPr>
              <a:t>indice </a:t>
            </a:r>
            <a:r>
              <a:rPr lang="it-IT" sz="1600" i="1" dirty="0">
                <a:solidFill>
                  <a:schemeClr val="tx2"/>
                </a:solidFill>
                <a:latin typeface="Garamond" panose="02020404030301010803" pitchFamily="18" charset="0"/>
              </a:rPr>
              <a:t>di rotazione mensile </a:t>
            </a:r>
            <a:r>
              <a:rPr lang="it-IT" sz="1600" dirty="0">
                <a:solidFill>
                  <a:schemeClr val="tx2"/>
                </a:solidFill>
                <a:latin typeface="Garamond" panose="02020404030301010803" pitchFamily="18" charset="0"/>
              </a:rPr>
              <a:t>come il rapporto, riferito ad un determinato carburante, tra la quantità estratta in un mese e la capacità complessiva dei serbatoi del deposito dedicati allo stoccaggio del medesimo carburante;</a:t>
            </a:r>
          </a:p>
          <a:p>
            <a:pPr marL="285750" indent="-285750">
              <a:buFont typeface="Courier New" panose="02070309020205020404" pitchFamily="49" charset="0"/>
              <a:buChar char="o"/>
            </a:pPr>
            <a:endParaRPr lang="it-IT" sz="1600" dirty="0">
              <a:solidFill>
                <a:schemeClr val="tx2"/>
              </a:solidFill>
              <a:latin typeface="Garamond" panose="02020404030301010803" pitchFamily="18" charset="0"/>
            </a:endParaRPr>
          </a:p>
          <a:p>
            <a:pPr marL="285750" lvl="0" indent="-285750">
              <a:buFont typeface="Courier New" panose="02070309020205020404" pitchFamily="49" charset="0"/>
              <a:buChar char="o"/>
            </a:pPr>
            <a:r>
              <a:rPr lang="it-IT" sz="1600" dirty="0" smtClean="0">
                <a:solidFill>
                  <a:schemeClr val="tx2"/>
                </a:solidFill>
                <a:latin typeface="Garamond" panose="02020404030301010803" pitchFamily="18" charset="0"/>
              </a:rPr>
              <a:t>i </a:t>
            </a:r>
            <a:r>
              <a:rPr lang="it-IT" sz="1600" dirty="0">
                <a:solidFill>
                  <a:schemeClr val="tx2"/>
                </a:solidFill>
                <a:latin typeface="Garamond" panose="02020404030301010803" pitchFamily="18" charset="0"/>
              </a:rPr>
              <a:t>requisiti tecnico-organizzativi </a:t>
            </a:r>
            <a:r>
              <a:rPr lang="it-IT" sz="1600" dirty="0" smtClean="0">
                <a:solidFill>
                  <a:schemeClr val="tx2"/>
                </a:solidFill>
                <a:latin typeface="Garamond" panose="02020404030301010803" pitchFamily="18" charset="0"/>
              </a:rPr>
              <a:t>riferiti </a:t>
            </a:r>
            <a:r>
              <a:rPr lang="it-IT" sz="1600" dirty="0">
                <a:solidFill>
                  <a:schemeClr val="tx2"/>
                </a:solidFill>
                <a:latin typeface="Garamond" panose="02020404030301010803" pitchFamily="18" charset="0"/>
              </a:rPr>
              <a:t>alla disponibilità ed alla funzionalità del deposito -&gt; </a:t>
            </a:r>
            <a:r>
              <a:rPr lang="it-IT" sz="1600" dirty="0" smtClean="0">
                <a:solidFill>
                  <a:schemeClr val="tx2"/>
                </a:solidFill>
                <a:latin typeface="Garamond" panose="02020404030301010803" pitchFamily="18" charset="0"/>
              </a:rPr>
              <a:t>articolo </a:t>
            </a:r>
            <a:r>
              <a:rPr lang="it-IT" sz="1600" dirty="0">
                <a:solidFill>
                  <a:schemeClr val="tx2"/>
                </a:solidFill>
                <a:latin typeface="Garamond" panose="02020404030301010803" pitchFamily="18" charset="0"/>
              </a:rPr>
              <a:t>5, comma 2, della DD </a:t>
            </a:r>
            <a:r>
              <a:rPr lang="it-IT" sz="1600" dirty="0" smtClean="0">
                <a:solidFill>
                  <a:schemeClr val="tx2"/>
                </a:solidFill>
                <a:latin typeface="Garamond" panose="02020404030301010803" pitchFamily="18" charset="0"/>
              </a:rPr>
              <a:t>426358/21; </a:t>
            </a:r>
            <a:endParaRPr lang="it-IT" sz="1600" dirty="0">
              <a:solidFill>
                <a:schemeClr val="tx2"/>
              </a:solidFill>
              <a:latin typeface="Garamond" panose="02020404030301010803" pitchFamily="18" charset="0"/>
            </a:endParaRPr>
          </a:p>
          <a:p>
            <a:pPr marL="285750" indent="-285750">
              <a:buFont typeface="Courier New" panose="02070309020205020404" pitchFamily="49" charset="0"/>
              <a:buChar char="o"/>
            </a:pPr>
            <a:endParaRPr lang="it-IT" sz="1600" dirty="0">
              <a:solidFill>
                <a:schemeClr val="tx2"/>
              </a:solidFill>
              <a:latin typeface="Garamond" panose="02020404030301010803" pitchFamily="18" charset="0"/>
            </a:endParaRPr>
          </a:p>
          <a:p>
            <a:pPr marL="285750" lvl="0" indent="-285750">
              <a:buFont typeface="Courier New" panose="02070309020205020404" pitchFamily="49" charset="0"/>
              <a:buChar char="o"/>
            </a:pPr>
            <a:r>
              <a:rPr lang="it-IT" sz="1600" dirty="0" smtClean="0">
                <a:solidFill>
                  <a:schemeClr val="tx2"/>
                </a:solidFill>
                <a:latin typeface="Garamond" panose="02020404030301010803" pitchFamily="18" charset="0"/>
              </a:rPr>
              <a:t>i </a:t>
            </a:r>
            <a:r>
              <a:rPr lang="it-IT" sz="1600" dirty="0">
                <a:solidFill>
                  <a:schemeClr val="tx2"/>
                </a:solidFill>
                <a:latin typeface="Garamond" panose="02020404030301010803" pitchFamily="18" charset="0"/>
              </a:rPr>
              <a:t>requisiti tecnico-organizzativi rapportati al conto economico previsionale </a:t>
            </a:r>
            <a:r>
              <a:rPr lang="it-IT" sz="1600" dirty="0" smtClean="0">
                <a:solidFill>
                  <a:schemeClr val="tx2"/>
                </a:solidFill>
                <a:latin typeface="Garamond" panose="02020404030301010803" pitchFamily="18" charset="0"/>
              </a:rPr>
              <a:t>con riferimento </a:t>
            </a:r>
            <a:r>
              <a:rPr lang="it-IT" sz="1600" dirty="0">
                <a:solidFill>
                  <a:schemeClr val="tx2"/>
                </a:solidFill>
                <a:latin typeface="Garamond" panose="02020404030301010803" pitchFamily="18" charset="0"/>
              </a:rPr>
              <a:t>alla sostenibilità del piano industriale connesso con la gestione del deposito ed alla redditività dell’attività -&gt; </a:t>
            </a:r>
            <a:r>
              <a:rPr lang="it-IT" sz="1600" dirty="0" smtClean="0">
                <a:solidFill>
                  <a:schemeClr val="tx2"/>
                </a:solidFill>
                <a:latin typeface="Garamond" panose="02020404030301010803" pitchFamily="18" charset="0"/>
              </a:rPr>
              <a:t>articolo </a:t>
            </a:r>
            <a:r>
              <a:rPr lang="it-IT" sz="1600" dirty="0">
                <a:solidFill>
                  <a:schemeClr val="tx2"/>
                </a:solidFill>
                <a:latin typeface="Garamond" panose="02020404030301010803" pitchFamily="18" charset="0"/>
              </a:rPr>
              <a:t>6, comma 2, della DD </a:t>
            </a:r>
            <a:r>
              <a:rPr lang="it-IT" sz="1600" dirty="0" smtClean="0">
                <a:solidFill>
                  <a:schemeClr val="tx2"/>
                </a:solidFill>
                <a:latin typeface="Garamond" panose="02020404030301010803" pitchFamily="18" charset="0"/>
              </a:rPr>
              <a:t>426358/21;</a:t>
            </a:r>
          </a:p>
          <a:p>
            <a:pPr lvl="0"/>
            <a:endParaRPr lang="it-IT" sz="1600" dirty="0">
              <a:solidFill>
                <a:schemeClr val="tx2"/>
              </a:solidFill>
              <a:latin typeface="Garamond" panose="02020404030301010803" pitchFamily="18" charset="0"/>
            </a:endParaRPr>
          </a:p>
        </p:txBody>
      </p:sp>
      <p:cxnSp>
        <p:nvCxnSpPr>
          <p:cNvPr id="12" name="Connettore diritto 11">
            <a:extLst>
              <a:ext uri="{FF2B5EF4-FFF2-40B4-BE49-F238E27FC236}">
                <a16:creationId xmlns:a16="http://schemas.microsoft.com/office/drawing/2014/main" id="{65153885-0BAA-41FF-BD82-E8751E761665}"/>
              </a:ext>
            </a:extLst>
          </p:cNvPr>
          <p:cNvCxnSpPr>
            <a:cxnSpLocks/>
          </p:cNvCxnSpPr>
          <p:nvPr/>
        </p:nvCxnSpPr>
        <p:spPr>
          <a:xfrm>
            <a:off x="647572" y="1460500"/>
            <a:ext cx="0" cy="43307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25/08/2022</a:t>
            </a:r>
            <a:endParaRPr lang="en-US" dirty="0">
              <a:latin typeface="Garamond" panose="02020404030301010803" pitchFamily="18" charset="0"/>
            </a:endParaRPr>
          </a:p>
        </p:txBody>
      </p:sp>
      <p:sp>
        <p:nvSpPr>
          <p:cNvPr id="8" name="CasellaDiTesto 7">
            <a:extLst>
              <a:ext uri="{FF2B5EF4-FFF2-40B4-BE49-F238E27FC236}">
                <a16:creationId xmlns:a16="http://schemas.microsoft.com/office/drawing/2014/main" id="{0AE17FB2-5F1A-47AE-BCC7-2D5EA48C7007}"/>
              </a:ext>
            </a:extLst>
          </p:cNvPr>
          <p:cNvSpPr txBox="1"/>
          <p:nvPr/>
        </p:nvSpPr>
        <p:spPr>
          <a:xfrm>
            <a:off x="1262743" y="879862"/>
            <a:ext cx="10159762"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Normativa e provvedimenti correlati</a:t>
            </a:r>
            <a:endParaRPr lang="it-IT" sz="2000" dirty="0">
              <a:solidFill>
                <a:srgbClr val="6886C4"/>
              </a:solidFill>
              <a:latin typeface="Garamond" panose="02020404030301010803" pitchFamily="18" charset="0"/>
            </a:endParaRPr>
          </a:p>
        </p:txBody>
      </p:sp>
    </p:spTree>
    <p:extLst>
      <p:ext uri="{BB962C8B-B14F-4D97-AF65-F5344CB8AC3E}">
        <p14:creationId xmlns:p14="http://schemas.microsoft.com/office/powerpoint/2010/main" val="3101842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Indici di inoperatività dei depositi</a:t>
            </a:r>
            <a:endParaRPr lang="it-IT" sz="2200" b="1" dirty="0">
              <a:solidFill>
                <a:srgbClr val="003399"/>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51514" y="6041362"/>
            <a:ext cx="8644320"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L’AGENZIA DELLE ACCISE, DOGANE E MONOPOLI – Open Hearing – </a:t>
            </a:r>
            <a:r>
              <a:rPr lang="it-IT" dirty="0" smtClean="0">
                <a:latin typeface="Garamond" panose="02020404030301010803" pitchFamily="18" charset="0"/>
              </a:rPr>
              <a:t>Indici di inoperatività dei depositi</a:t>
            </a:r>
            <a:endParaRPr lang="en-US"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647572" y="1268148"/>
            <a:ext cx="11214228" cy="4616648"/>
          </a:xfrm>
          <a:prstGeom prst="rect">
            <a:avLst/>
          </a:prstGeom>
          <a:noFill/>
        </p:spPr>
        <p:txBody>
          <a:bodyPr wrap="square" rtlCol="0">
            <a:spAutoFit/>
          </a:bodyPr>
          <a:lstStyle/>
          <a:p>
            <a:pPr lvl="0"/>
            <a:r>
              <a:rPr lang="it-IT" sz="1600" dirty="0" smtClean="0">
                <a:solidFill>
                  <a:schemeClr val="tx2"/>
                </a:solidFill>
                <a:latin typeface="Garamond" panose="02020404030301010803" pitchFamily="18" charset="0"/>
              </a:rPr>
              <a:t>Recepite </a:t>
            </a:r>
            <a:r>
              <a:rPr lang="it-IT" sz="1600" dirty="0">
                <a:solidFill>
                  <a:schemeClr val="tx2"/>
                </a:solidFill>
                <a:latin typeface="Garamond" panose="02020404030301010803" pitchFamily="18" charset="0"/>
              </a:rPr>
              <a:t>le indicazioni fornite dalle Associazioni di categoria a seguito dell’</a:t>
            </a:r>
            <a:r>
              <a:rPr lang="it-IT" sz="1600" i="1" dirty="0">
                <a:solidFill>
                  <a:schemeClr val="tx2"/>
                </a:solidFill>
                <a:latin typeface="Garamond" panose="02020404030301010803" pitchFamily="18" charset="0"/>
              </a:rPr>
              <a:t>open </a:t>
            </a:r>
            <a:r>
              <a:rPr lang="it-IT" sz="1600" i="1" dirty="0" err="1">
                <a:solidFill>
                  <a:schemeClr val="tx2"/>
                </a:solidFill>
                <a:latin typeface="Garamond" panose="02020404030301010803" pitchFamily="18" charset="0"/>
              </a:rPr>
              <a:t>hearing</a:t>
            </a:r>
            <a:r>
              <a:rPr lang="it-IT" sz="1600" i="1" dirty="0">
                <a:solidFill>
                  <a:schemeClr val="tx2"/>
                </a:solidFill>
                <a:latin typeface="Garamond" panose="02020404030301010803" pitchFamily="18" charset="0"/>
              </a:rPr>
              <a:t> </a:t>
            </a:r>
            <a:r>
              <a:rPr lang="it-IT" sz="1600" dirty="0">
                <a:solidFill>
                  <a:schemeClr val="tx2"/>
                </a:solidFill>
                <a:latin typeface="Garamond" panose="02020404030301010803" pitchFamily="18" charset="0"/>
              </a:rPr>
              <a:t>del 3 dicembre scorso</a:t>
            </a:r>
            <a:r>
              <a:rPr lang="it-IT" sz="1600" dirty="0" smtClean="0">
                <a:solidFill>
                  <a:schemeClr val="tx2"/>
                </a:solidFill>
                <a:latin typeface="Garamond" panose="02020404030301010803" pitchFamily="18" charset="0"/>
              </a:rPr>
              <a:t>.</a:t>
            </a:r>
          </a:p>
          <a:p>
            <a:pPr lvl="0"/>
            <a:endParaRPr lang="it-IT" sz="2000" b="1" dirty="0">
              <a:solidFill>
                <a:srgbClr val="636363"/>
              </a:solidFill>
              <a:latin typeface="Garamond" panose="02020404030301010803" pitchFamily="18" charset="0"/>
            </a:endParaRPr>
          </a:p>
          <a:p>
            <a:pPr lvl="0"/>
            <a:r>
              <a:rPr lang="it-IT" sz="1600" dirty="0" smtClean="0">
                <a:solidFill>
                  <a:schemeClr val="tx2"/>
                </a:solidFill>
                <a:latin typeface="Garamond" panose="02020404030301010803" pitchFamily="18" charset="0"/>
              </a:rPr>
              <a:t>La determinazione di cui all’articolo 1, comma 1078, della legge n. 178/2020 deve:</a:t>
            </a:r>
          </a:p>
          <a:p>
            <a:pPr marL="342900" lvl="0" indent="-342900">
              <a:buAutoNum type="alphaLcParenR"/>
            </a:pPr>
            <a:r>
              <a:rPr lang="it-IT" sz="1600" dirty="0" smtClean="0">
                <a:solidFill>
                  <a:schemeClr val="tx2"/>
                </a:solidFill>
                <a:latin typeface="Garamond" panose="02020404030301010803" pitchFamily="18" charset="0"/>
              </a:rPr>
              <a:t>identificare chiare condizioni che comportano il configurarsi di situazioni di inoperatività dei depositi fiscali e commerciali;</a:t>
            </a:r>
          </a:p>
          <a:p>
            <a:pPr marL="342900" lvl="0" indent="-342900">
              <a:buAutoNum type="alphaLcParenR"/>
            </a:pPr>
            <a:r>
              <a:rPr lang="it-IT" sz="1600" dirty="0" smtClean="0">
                <a:solidFill>
                  <a:schemeClr val="tx2"/>
                </a:solidFill>
                <a:latin typeface="Garamond" panose="02020404030301010803" pitchFamily="18" charset="0"/>
              </a:rPr>
              <a:t>prevedere adeguate garanzie procedimentali per gli esercenti;</a:t>
            </a:r>
          </a:p>
          <a:p>
            <a:pPr marL="342900" lvl="0" indent="-342900">
              <a:buAutoNum type="alphaLcParenR"/>
            </a:pPr>
            <a:r>
              <a:rPr lang="it-IT" sz="1600" dirty="0" smtClean="0">
                <a:solidFill>
                  <a:schemeClr val="tx2"/>
                </a:solidFill>
                <a:latin typeface="Garamond" panose="02020404030301010803" pitchFamily="18" charset="0"/>
              </a:rPr>
              <a:t>comporre un quadro organico con la disciplina di controllo sulla circolazione e sul deposito delineata con le sopra citate disposizioni, rispetto alle quali la </a:t>
            </a:r>
            <a:r>
              <a:rPr lang="it-IT" sz="1600" smtClean="0">
                <a:solidFill>
                  <a:schemeClr val="tx2"/>
                </a:solidFill>
                <a:latin typeface="Garamond" panose="02020404030301010803" pitchFamily="18" charset="0"/>
              </a:rPr>
              <a:t>nuova </a:t>
            </a:r>
            <a:r>
              <a:rPr lang="it-IT" sz="1600" smtClean="0">
                <a:solidFill>
                  <a:schemeClr val="tx2"/>
                </a:solidFill>
                <a:latin typeface="Garamond" panose="02020404030301010803" pitchFamily="18" charset="0"/>
              </a:rPr>
              <a:t>determinazione </a:t>
            </a:r>
            <a:r>
              <a:rPr lang="it-IT" sz="1600" dirty="0" smtClean="0">
                <a:solidFill>
                  <a:schemeClr val="tx2"/>
                </a:solidFill>
                <a:latin typeface="Garamond" panose="02020404030301010803" pitchFamily="18" charset="0"/>
              </a:rPr>
              <a:t>si configura come norma di chiusura.</a:t>
            </a:r>
          </a:p>
          <a:p>
            <a:pPr lvl="0"/>
            <a:endParaRPr lang="it-IT" dirty="0" smtClean="0"/>
          </a:p>
          <a:p>
            <a:pPr lvl="0"/>
            <a:r>
              <a:rPr lang="it-IT" sz="1600" dirty="0" smtClean="0">
                <a:solidFill>
                  <a:schemeClr val="tx2"/>
                </a:solidFill>
                <a:latin typeface="Garamond" panose="02020404030301010803" pitchFamily="18" charset="0"/>
              </a:rPr>
              <a:t>Pertanto:</a:t>
            </a:r>
            <a:endParaRPr lang="it-IT" sz="1600" dirty="0">
              <a:solidFill>
                <a:schemeClr val="tx2"/>
              </a:solidFill>
              <a:latin typeface="Garamond" panose="02020404030301010803" pitchFamily="18" charset="0"/>
            </a:endParaRPr>
          </a:p>
          <a:p>
            <a:pPr lvl="0"/>
            <a:r>
              <a:rPr lang="it-IT" sz="1600" dirty="0" smtClean="0">
                <a:solidFill>
                  <a:schemeClr val="tx2"/>
                </a:solidFill>
                <a:latin typeface="Garamond" panose="02020404030301010803" pitchFamily="18" charset="0"/>
              </a:rPr>
              <a:t>1. Prevista comunicazione di sospensione temporanea dell’esercizio del deposito da parte dell’esercente.</a:t>
            </a:r>
          </a:p>
          <a:p>
            <a:pPr lvl="0"/>
            <a:endParaRPr lang="it-IT" sz="1600" dirty="0">
              <a:solidFill>
                <a:schemeClr val="tx2"/>
              </a:solidFill>
              <a:latin typeface="Garamond" panose="02020404030301010803" pitchFamily="18" charset="0"/>
            </a:endParaRPr>
          </a:p>
          <a:p>
            <a:pPr lvl="0"/>
            <a:r>
              <a:rPr lang="it-IT" sz="1600" dirty="0" smtClean="0">
                <a:solidFill>
                  <a:schemeClr val="tx2"/>
                </a:solidFill>
                <a:latin typeface="Garamond" panose="02020404030301010803" pitchFamily="18" charset="0"/>
              </a:rPr>
              <a:t>2. Gli indici specifici per la valutazione dell’inoperatività sono considerati solo in assenza della comunicazione di sospensione.</a:t>
            </a:r>
          </a:p>
          <a:p>
            <a:pPr lvl="0"/>
            <a:endParaRPr lang="it-IT" sz="1600" dirty="0" smtClean="0">
              <a:solidFill>
                <a:schemeClr val="tx2"/>
              </a:solidFill>
              <a:latin typeface="Garamond" panose="02020404030301010803" pitchFamily="18" charset="0"/>
            </a:endParaRPr>
          </a:p>
          <a:p>
            <a:pPr lvl="0"/>
            <a:r>
              <a:rPr lang="it-IT" sz="1600" dirty="0" smtClean="0">
                <a:solidFill>
                  <a:schemeClr val="tx2"/>
                </a:solidFill>
                <a:latin typeface="Garamond" panose="02020404030301010803" pitchFamily="18" charset="0"/>
              </a:rPr>
              <a:t>3. L’avvio del procedimento di revoca dell’autorizzazione a deposito fiscale e della correlata licenza di esercizio ex art.23, comma 5, del TUA ovvero di revoca della licenza fiscale ex art.25, comma 1 del TUA e dell’eventuale accessoria autorizzazione ad operare come destinatario registrato è previsto solo qualora sussistano gli indici specifici di cui al punto 2, nel rispetto delle prescrizioni della determinazione.</a:t>
            </a:r>
          </a:p>
          <a:p>
            <a:pPr lvl="0"/>
            <a:endParaRPr lang="it-IT" sz="1600" dirty="0">
              <a:solidFill>
                <a:schemeClr val="tx2"/>
              </a:solidFill>
              <a:latin typeface="Garamond" panose="02020404030301010803" pitchFamily="18" charset="0"/>
            </a:endParaRPr>
          </a:p>
          <a:p>
            <a:pPr lvl="0"/>
            <a:r>
              <a:rPr lang="it-IT" sz="1600" dirty="0" smtClean="0">
                <a:solidFill>
                  <a:schemeClr val="tx2"/>
                </a:solidFill>
                <a:latin typeface="Garamond" panose="02020404030301010803" pitchFamily="18" charset="0"/>
              </a:rPr>
              <a:t>4. Sono esclusi dall’applicazione della determinazione i depositi di stoccaggio di oli minerali per uso privato, agricolo ed industriale.</a:t>
            </a:r>
            <a:endParaRPr lang="it-IT" sz="1600" dirty="0">
              <a:solidFill>
                <a:schemeClr val="tx2"/>
              </a:solidFill>
              <a:latin typeface="Garamond" panose="02020404030301010803" pitchFamily="18" charset="0"/>
            </a:endParaRPr>
          </a:p>
        </p:txBody>
      </p:sp>
      <p:cxnSp>
        <p:nvCxnSpPr>
          <p:cNvPr id="12" name="Connettore diritto 11">
            <a:extLst>
              <a:ext uri="{FF2B5EF4-FFF2-40B4-BE49-F238E27FC236}">
                <a16:creationId xmlns:a16="http://schemas.microsoft.com/office/drawing/2014/main" id="{65153885-0BAA-41FF-BD82-E8751E761665}"/>
              </a:ext>
            </a:extLst>
          </p:cNvPr>
          <p:cNvCxnSpPr>
            <a:cxnSpLocks/>
          </p:cNvCxnSpPr>
          <p:nvPr/>
        </p:nvCxnSpPr>
        <p:spPr>
          <a:xfrm>
            <a:off x="647572" y="1460500"/>
            <a:ext cx="0" cy="43307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25/08/2022</a:t>
            </a:r>
            <a:endParaRPr lang="en-US" dirty="0">
              <a:latin typeface="Garamond" panose="02020404030301010803" pitchFamily="18" charset="0"/>
            </a:endParaRPr>
          </a:p>
        </p:txBody>
      </p:sp>
      <p:sp>
        <p:nvSpPr>
          <p:cNvPr id="8" name="CasellaDiTesto 7">
            <a:extLst>
              <a:ext uri="{FF2B5EF4-FFF2-40B4-BE49-F238E27FC236}">
                <a16:creationId xmlns:a16="http://schemas.microsoft.com/office/drawing/2014/main" id="{0AE17FB2-5F1A-47AE-BCC7-2D5EA48C7007}"/>
              </a:ext>
            </a:extLst>
          </p:cNvPr>
          <p:cNvSpPr txBox="1"/>
          <p:nvPr/>
        </p:nvSpPr>
        <p:spPr>
          <a:xfrm>
            <a:off x="1262743" y="879862"/>
            <a:ext cx="10159762"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Finalità e struttura</a:t>
            </a:r>
            <a:endParaRPr lang="it-IT" sz="2000" dirty="0">
              <a:solidFill>
                <a:srgbClr val="6886C4"/>
              </a:solidFill>
              <a:latin typeface="Garamond" panose="02020404030301010803" pitchFamily="18" charset="0"/>
            </a:endParaRPr>
          </a:p>
        </p:txBody>
      </p:sp>
    </p:spTree>
    <p:extLst>
      <p:ext uri="{BB962C8B-B14F-4D97-AF65-F5344CB8AC3E}">
        <p14:creationId xmlns:p14="http://schemas.microsoft.com/office/powerpoint/2010/main" val="213731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Comunicazione di sospensione temporanea dell’esercizio del deposito</a:t>
            </a:r>
            <a:endParaRPr lang="it-IT" sz="2200" b="1" dirty="0">
              <a:solidFill>
                <a:srgbClr val="003399"/>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51514" y="6041362"/>
            <a:ext cx="8644320"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L’AGENZIA DELLE ACCISE, DOGANE E MONOPOLI – Open Hearing – </a:t>
            </a:r>
            <a:r>
              <a:rPr lang="it-IT" dirty="0" smtClean="0">
                <a:latin typeface="Garamond" panose="02020404030301010803" pitchFamily="18" charset="0"/>
              </a:rPr>
              <a:t>Indici di inoperatività dei depositi</a:t>
            </a:r>
            <a:endParaRPr lang="en-US"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647572" y="1268148"/>
            <a:ext cx="11214228" cy="3293209"/>
          </a:xfrm>
          <a:prstGeom prst="rect">
            <a:avLst/>
          </a:prstGeom>
          <a:noFill/>
        </p:spPr>
        <p:txBody>
          <a:bodyPr wrap="square" rtlCol="0">
            <a:spAutoFit/>
          </a:bodyPr>
          <a:lstStyle/>
          <a:p>
            <a:pPr lvl="0"/>
            <a:endParaRPr lang="it-IT" sz="1600" dirty="0">
              <a:solidFill>
                <a:schemeClr val="tx2"/>
              </a:solidFill>
              <a:latin typeface="Garamond" panose="02020404030301010803" pitchFamily="18" charset="0"/>
            </a:endParaRPr>
          </a:p>
          <a:p>
            <a:pPr marL="285750" lvl="0" indent="-285750">
              <a:buFont typeface="Courier New" panose="02070309020205020404" pitchFamily="49" charset="0"/>
              <a:buChar char="o"/>
            </a:pPr>
            <a:r>
              <a:rPr lang="it-IT" sz="1600" dirty="0" smtClean="0">
                <a:solidFill>
                  <a:schemeClr val="tx2"/>
                </a:solidFill>
                <a:latin typeface="Garamond" panose="02020404030301010803" pitchFamily="18" charset="0"/>
              </a:rPr>
              <a:t>Qualora </a:t>
            </a:r>
            <a:r>
              <a:rPr lang="it-IT" sz="1600" dirty="0">
                <a:solidFill>
                  <a:schemeClr val="tx2"/>
                </a:solidFill>
                <a:latin typeface="Garamond" panose="02020404030301010803" pitchFamily="18" charset="0"/>
              </a:rPr>
              <a:t>motivate </a:t>
            </a:r>
            <a:r>
              <a:rPr lang="it-IT" sz="1600" dirty="0" smtClean="0">
                <a:solidFill>
                  <a:schemeClr val="tx2"/>
                </a:solidFill>
                <a:latin typeface="Garamond" panose="02020404030301010803" pitchFamily="18" charset="0"/>
              </a:rPr>
              <a:t>cause esterne, anche di forza maggiore, </a:t>
            </a:r>
            <a:r>
              <a:rPr lang="it-IT" sz="1600" dirty="0">
                <a:solidFill>
                  <a:schemeClr val="tx2"/>
                </a:solidFill>
                <a:latin typeface="Garamond" panose="02020404030301010803" pitchFamily="18" charset="0"/>
              </a:rPr>
              <a:t>richiedano la sospensione temporanea dell’esercizio del deposito, </a:t>
            </a:r>
            <a:r>
              <a:rPr lang="it-IT" sz="1600" dirty="0" smtClean="0">
                <a:solidFill>
                  <a:schemeClr val="tx2"/>
                </a:solidFill>
                <a:latin typeface="Garamond" panose="02020404030301010803" pitchFamily="18" charset="0"/>
              </a:rPr>
              <a:t>l’esercente ne fornisce comunicazione </a:t>
            </a:r>
            <a:r>
              <a:rPr lang="it-IT" sz="1600" dirty="0">
                <a:solidFill>
                  <a:schemeClr val="tx2"/>
                </a:solidFill>
                <a:latin typeface="Garamond" panose="02020404030301010803" pitchFamily="18" charset="0"/>
              </a:rPr>
              <a:t>preventiva all’Ufficio delle dogane territorialmente </a:t>
            </a:r>
            <a:r>
              <a:rPr lang="it-IT" sz="1600" dirty="0" smtClean="0">
                <a:solidFill>
                  <a:schemeClr val="tx2"/>
                </a:solidFill>
                <a:latin typeface="Garamond" panose="02020404030301010803" pitchFamily="18" charset="0"/>
              </a:rPr>
              <a:t>competente, </a:t>
            </a:r>
            <a:r>
              <a:rPr lang="it-IT" sz="1600" dirty="0">
                <a:solidFill>
                  <a:schemeClr val="tx2"/>
                </a:solidFill>
                <a:latin typeface="Garamond" panose="02020404030301010803" pitchFamily="18" charset="0"/>
              </a:rPr>
              <a:t>riportando la durata programmata dell’inoperatività e la descrizione delle situazioni, anche di natura economica, che l’hanno procurata.</a:t>
            </a:r>
          </a:p>
          <a:p>
            <a:endParaRPr lang="it-IT" sz="1600" dirty="0">
              <a:solidFill>
                <a:schemeClr val="tx2"/>
              </a:solidFill>
              <a:latin typeface="Garamond" panose="02020404030301010803" pitchFamily="18" charset="0"/>
            </a:endParaRPr>
          </a:p>
          <a:p>
            <a:pPr marL="285750" lvl="0" indent="-285750">
              <a:buFont typeface="Courier New" panose="02070309020205020404" pitchFamily="49" charset="0"/>
              <a:buChar char="o"/>
            </a:pPr>
            <a:r>
              <a:rPr lang="it-IT" sz="1600" dirty="0" smtClean="0">
                <a:solidFill>
                  <a:schemeClr val="tx2"/>
                </a:solidFill>
                <a:latin typeface="Garamond" panose="02020404030301010803" pitchFamily="18" charset="0"/>
              </a:rPr>
              <a:t>Verificata </a:t>
            </a:r>
            <a:r>
              <a:rPr lang="it-IT" sz="1600" dirty="0">
                <a:solidFill>
                  <a:schemeClr val="tx2"/>
                </a:solidFill>
                <a:latin typeface="Garamond" panose="02020404030301010803" pitchFamily="18" charset="0"/>
              </a:rPr>
              <a:t>la sussistenza </a:t>
            </a:r>
            <a:r>
              <a:rPr lang="it-IT" sz="1600" dirty="0" smtClean="0">
                <a:solidFill>
                  <a:schemeClr val="tx2"/>
                </a:solidFill>
                <a:latin typeface="Garamond" panose="02020404030301010803" pitchFamily="18" charset="0"/>
              </a:rPr>
              <a:t>delle </a:t>
            </a:r>
            <a:r>
              <a:rPr lang="it-IT" sz="1600" dirty="0">
                <a:solidFill>
                  <a:schemeClr val="tx2"/>
                </a:solidFill>
                <a:latin typeface="Garamond" panose="02020404030301010803" pitchFamily="18" charset="0"/>
              </a:rPr>
              <a:t>cause oggettive di inattività, il periodo di sospensione dell’esercizio del deposito ricompreso nella comunicazione dell’esercente è escluso dal computo del termine minimo previsto per procedere alla valutazione di inoperatività.</a:t>
            </a:r>
          </a:p>
          <a:p>
            <a:pPr marL="285750" indent="-285750">
              <a:buFont typeface="Courier New" panose="02070309020205020404" pitchFamily="49" charset="0"/>
              <a:buChar char="o"/>
            </a:pPr>
            <a:endParaRPr lang="it-IT" sz="1600" dirty="0">
              <a:solidFill>
                <a:schemeClr val="tx2"/>
              </a:solidFill>
              <a:latin typeface="Garamond" panose="02020404030301010803" pitchFamily="18" charset="0"/>
            </a:endParaRPr>
          </a:p>
          <a:p>
            <a:pPr marL="285750" lvl="0" indent="-285750">
              <a:buFont typeface="Courier New" panose="02070309020205020404" pitchFamily="49" charset="0"/>
              <a:buChar char="o"/>
            </a:pPr>
            <a:r>
              <a:rPr lang="it-IT" sz="1600" dirty="0" smtClean="0">
                <a:solidFill>
                  <a:schemeClr val="tx2"/>
                </a:solidFill>
                <a:latin typeface="Garamond" panose="02020404030301010803" pitchFamily="18" charset="0"/>
              </a:rPr>
              <a:t>Durante </a:t>
            </a:r>
            <a:r>
              <a:rPr lang="it-IT" sz="1600" dirty="0">
                <a:solidFill>
                  <a:schemeClr val="tx2"/>
                </a:solidFill>
                <a:latin typeface="Garamond" panose="02020404030301010803" pitchFamily="18" charset="0"/>
              </a:rPr>
              <a:t>il periodo di fermata temporanea dell’attività sono sospesi i provvedimenti autorizzativi alla gestione dell’impianto in regime di deposito fiscale, ad operare come destinatario registrato, nonché la licenza fiscale di esercizio rilasciati all’esercente </a:t>
            </a:r>
            <a:r>
              <a:rPr lang="it-IT" sz="1600" dirty="0" smtClean="0">
                <a:solidFill>
                  <a:schemeClr val="tx2"/>
                </a:solidFill>
                <a:latin typeface="Garamond" panose="02020404030301010803" pitchFamily="18" charset="0"/>
              </a:rPr>
              <a:t>dall’ADM.</a:t>
            </a:r>
            <a:endParaRPr lang="it-IT" sz="1600" dirty="0">
              <a:solidFill>
                <a:schemeClr val="tx2"/>
              </a:solidFill>
              <a:latin typeface="Garamond" panose="02020404030301010803" pitchFamily="18" charset="0"/>
            </a:endParaRPr>
          </a:p>
          <a:p>
            <a:r>
              <a:rPr lang="it-IT" sz="1600" dirty="0">
                <a:solidFill>
                  <a:schemeClr val="tx2"/>
                </a:solidFill>
                <a:latin typeface="Garamond" panose="02020404030301010803" pitchFamily="18" charset="0"/>
              </a:rPr>
              <a:t> </a:t>
            </a:r>
          </a:p>
          <a:p>
            <a:pPr marL="285750" lvl="0" indent="-285750">
              <a:buFont typeface="Courier New" panose="02070309020205020404" pitchFamily="49" charset="0"/>
              <a:buChar char="o"/>
            </a:pPr>
            <a:r>
              <a:rPr lang="it-IT" sz="1600" dirty="0" smtClean="0">
                <a:solidFill>
                  <a:schemeClr val="tx2"/>
                </a:solidFill>
                <a:latin typeface="Garamond" panose="02020404030301010803" pitchFamily="18" charset="0"/>
              </a:rPr>
              <a:t>Al </a:t>
            </a:r>
            <a:r>
              <a:rPr lang="it-IT" sz="1600" dirty="0">
                <a:solidFill>
                  <a:schemeClr val="tx2"/>
                </a:solidFill>
                <a:latin typeface="Garamond" panose="02020404030301010803" pitchFamily="18" charset="0"/>
              </a:rPr>
              <a:t>termine del periodo di sospensione temporanea dell’attività, l’esercente deposito comunica la ripresa dell’operatività </a:t>
            </a:r>
            <a:r>
              <a:rPr lang="it-IT" sz="1600" dirty="0" smtClean="0">
                <a:solidFill>
                  <a:schemeClr val="tx2"/>
                </a:solidFill>
                <a:latin typeface="Garamond" panose="02020404030301010803" pitchFamily="18" charset="0"/>
              </a:rPr>
              <a:t>all’UD competente </a:t>
            </a:r>
            <a:r>
              <a:rPr lang="it-IT" sz="1600" dirty="0">
                <a:solidFill>
                  <a:schemeClr val="tx2"/>
                </a:solidFill>
                <a:latin typeface="Garamond" panose="02020404030301010803" pitchFamily="18" charset="0"/>
              </a:rPr>
              <a:t>che, qualora nulla osti, ripristina l’efficacia della licenza fiscale di esercizio nonché delle </a:t>
            </a:r>
            <a:r>
              <a:rPr lang="it-IT" sz="1600" dirty="0" smtClean="0">
                <a:solidFill>
                  <a:schemeClr val="tx2"/>
                </a:solidFill>
                <a:latin typeface="Garamond" panose="02020404030301010803" pitchFamily="18" charset="0"/>
              </a:rPr>
              <a:t>predette autorizzazioni.</a:t>
            </a:r>
            <a:endParaRPr lang="it-IT" sz="1600" dirty="0">
              <a:solidFill>
                <a:schemeClr val="tx2"/>
              </a:solidFill>
              <a:latin typeface="Garamond" panose="02020404030301010803" pitchFamily="18" charset="0"/>
            </a:endParaRPr>
          </a:p>
        </p:txBody>
      </p:sp>
      <p:cxnSp>
        <p:nvCxnSpPr>
          <p:cNvPr id="12" name="Connettore diritto 11">
            <a:extLst>
              <a:ext uri="{FF2B5EF4-FFF2-40B4-BE49-F238E27FC236}">
                <a16:creationId xmlns:a16="http://schemas.microsoft.com/office/drawing/2014/main" id="{65153885-0BAA-41FF-BD82-E8751E761665}"/>
              </a:ext>
            </a:extLst>
          </p:cNvPr>
          <p:cNvCxnSpPr>
            <a:cxnSpLocks/>
          </p:cNvCxnSpPr>
          <p:nvPr/>
        </p:nvCxnSpPr>
        <p:spPr>
          <a:xfrm>
            <a:off x="647572" y="1460500"/>
            <a:ext cx="0" cy="43307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25/08/2022</a:t>
            </a:r>
            <a:endParaRPr lang="en-US" dirty="0">
              <a:latin typeface="Garamond" panose="02020404030301010803" pitchFamily="18" charset="0"/>
            </a:endParaRPr>
          </a:p>
        </p:txBody>
      </p:sp>
      <p:sp>
        <p:nvSpPr>
          <p:cNvPr id="9" name="CasellaDiTesto 8">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Provvedimento </a:t>
            </a:r>
            <a:r>
              <a:rPr lang="it-IT" sz="2000" dirty="0">
                <a:solidFill>
                  <a:srgbClr val="6886C4"/>
                </a:solidFill>
                <a:latin typeface="Garamond" panose="02020404030301010803" pitchFamily="18" charset="0"/>
              </a:rPr>
              <a:t>all’esame </a:t>
            </a:r>
            <a:r>
              <a:rPr lang="it-IT" sz="2000" dirty="0" smtClean="0">
                <a:solidFill>
                  <a:srgbClr val="6886C4"/>
                </a:solidFill>
                <a:latin typeface="Garamond" panose="02020404030301010803" pitchFamily="18" charset="0"/>
              </a:rPr>
              <a:t>di ADM</a:t>
            </a:r>
            <a:endParaRPr lang="it-IT" sz="2000" dirty="0">
              <a:solidFill>
                <a:srgbClr val="6886C4"/>
              </a:solidFill>
              <a:latin typeface="Garamond" panose="02020404030301010803" pitchFamily="18" charset="0"/>
            </a:endParaRPr>
          </a:p>
        </p:txBody>
      </p:sp>
    </p:spTree>
    <p:extLst>
      <p:ext uri="{BB962C8B-B14F-4D97-AF65-F5344CB8AC3E}">
        <p14:creationId xmlns:p14="http://schemas.microsoft.com/office/powerpoint/2010/main" val="1152949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Indici specifici per la valutazione dell’inoperatività del deposito</a:t>
            </a:r>
            <a:endParaRPr lang="it-IT" sz="2200" b="1" dirty="0">
              <a:solidFill>
                <a:srgbClr val="003399"/>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51514" y="6041362"/>
            <a:ext cx="8644320"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L’AGENZIA DELLE ACCISE, DOGANE E MONOPOLI – Open Hearing – </a:t>
            </a:r>
            <a:r>
              <a:rPr lang="it-IT" dirty="0" smtClean="0">
                <a:latin typeface="Garamond" panose="02020404030301010803" pitchFamily="18" charset="0"/>
              </a:rPr>
              <a:t>Indici di inoperatività dei depositi</a:t>
            </a:r>
            <a:endParaRPr lang="en-US"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647572" y="1268148"/>
            <a:ext cx="11214228" cy="5016758"/>
          </a:xfrm>
          <a:prstGeom prst="rect">
            <a:avLst/>
          </a:prstGeom>
          <a:noFill/>
        </p:spPr>
        <p:txBody>
          <a:bodyPr wrap="square" rtlCol="0">
            <a:spAutoFit/>
          </a:bodyPr>
          <a:lstStyle/>
          <a:p>
            <a:pPr lvl="0"/>
            <a:endParaRPr lang="it-IT" sz="1600" dirty="0" smtClean="0">
              <a:solidFill>
                <a:schemeClr val="tx2"/>
              </a:solidFill>
              <a:latin typeface="Garamond" panose="02020404030301010803" pitchFamily="18" charset="0"/>
            </a:endParaRPr>
          </a:p>
          <a:p>
            <a:pPr lvl="0"/>
            <a:r>
              <a:rPr lang="it-IT" sz="1600" dirty="0" smtClean="0">
                <a:solidFill>
                  <a:schemeClr val="tx2"/>
                </a:solidFill>
                <a:latin typeface="Garamond" panose="02020404030301010803" pitchFamily="18" charset="0"/>
              </a:rPr>
              <a:t>Al di fuori dei casi di sospensione temporanea denunciati dall’esercente, </a:t>
            </a:r>
            <a:r>
              <a:rPr lang="it-IT" sz="1600" dirty="0">
                <a:solidFill>
                  <a:schemeClr val="tx2"/>
                </a:solidFill>
                <a:latin typeface="Garamond" panose="02020404030301010803" pitchFamily="18" charset="0"/>
              </a:rPr>
              <a:t>sono considerati indici specifici sintomatici dell’inoperatività del deposito con riguardo all’entità delle movimentazioni dei prodotti energetici rapportata alla relativa capacità di stoccaggio, rilevata per un periodo non inferiore a sei mesi </a:t>
            </a:r>
            <a:r>
              <a:rPr lang="it-IT" sz="1600" dirty="0" smtClean="0">
                <a:solidFill>
                  <a:schemeClr val="tx2"/>
                </a:solidFill>
                <a:latin typeface="Garamond" panose="02020404030301010803" pitchFamily="18" charset="0"/>
              </a:rPr>
              <a:t>consecutivi:</a:t>
            </a:r>
          </a:p>
          <a:p>
            <a:pPr lvl="0"/>
            <a:r>
              <a:rPr lang="it-IT" sz="1600" dirty="0">
                <a:solidFill>
                  <a:schemeClr val="tx2"/>
                </a:solidFill>
                <a:latin typeface="Garamond" panose="02020404030301010803" pitchFamily="18" charset="0"/>
              </a:rPr>
              <a:t> </a:t>
            </a:r>
          </a:p>
          <a:p>
            <a:pPr lvl="0"/>
            <a:r>
              <a:rPr lang="it-IT" sz="1600" dirty="0" smtClean="0">
                <a:solidFill>
                  <a:schemeClr val="tx2"/>
                </a:solidFill>
                <a:latin typeface="Garamond" panose="02020404030301010803" pitchFamily="18" charset="0"/>
              </a:rPr>
              <a:t>a) La constatazione da parte dell’UD competente della </a:t>
            </a:r>
            <a:r>
              <a:rPr lang="it-IT" sz="1600" dirty="0">
                <a:solidFill>
                  <a:schemeClr val="tx2"/>
                </a:solidFill>
                <a:latin typeface="Garamond" panose="02020404030301010803" pitchFamily="18" charset="0"/>
              </a:rPr>
              <a:t>persistente assenza dei requisiti tecnico-organizzativi rapportati ai servizi strumentali all’esercizio del deposito </a:t>
            </a:r>
            <a:r>
              <a:rPr lang="it-IT" sz="1600" dirty="0" smtClean="0">
                <a:solidFill>
                  <a:schemeClr val="tx2"/>
                </a:solidFill>
                <a:latin typeface="Garamond" panose="02020404030301010803" pitchFamily="18" charset="0"/>
              </a:rPr>
              <a:t>-&gt; deposito in «stato di abbandono»; </a:t>
            </a:r>
            <a:endParaRPr lang="it-IT" sz="1600" dirty="0">
              <a:solidFill>
                <a:schemeClr val="tx2"/>
              </a:solidFill>
              <a:latin typeface="Garamond" panose="02020404030301010803" pitchFamily="18" charset="0"/>
            </a:endParaRPr>
          </a:p>
          <a:p>
            <a:r>
              <a:rPr lang="it-IT" sz="1600" dirty="0">
                <a:solidFill>
                  <a:schemeClr val="tx2"/>
                </a:solidFill>
                <a:latin typeface="Garamond" panose="02020404030301010803" pitchFamily="18" charset="0"/>
              </a:rPr>
              <a:t> </a:t>
            </a:r>
          </a:p>
          <a:p>
            <a:pPr lvl="0"/>
            <a:r>
              <a:rPr lang="it-IT" sz="1600" dirty="0" smtClean="0">
                <a:solidFill>
                  <a:schemeClr val="tx2"/>
                </a:solidFill>
                <a:latin typeface="Garamond" panose="02020404030301010803" pitchFamily="18" charset="0"/>
              </a:rPr>
              <a:t>b) La ripetuta constatazione da parte dell’UD competente della </a:t>
            </a:r>
            <a:r>
              <a:rPr lang="it-IT" sz="1600" dirty="0">
                <a:solidFill>
                  <a:schemeClr val="tx2"/>
                </a:solidFill>
                <a:latin typeface="Garamond" panose="02020404030301010803" pitchFamily="18" charset="0"/>
              </a:rPr>
              <a:t>chiusura del deposito e </a:t>
            </a:r>
            <a:r>
              <a:rPr lang="it-IT" sz="1600" dirty="0" smtClean="0">
                <a:solidFill>
                  <a:schemeClr val="tx2"/>
                </a:solidFill>
                <a:latin typeface="Garamond" panose="02020404030301010803" pitchFamily="18" charset="0"/>
              </a:rPr>
              <a:t>dell’irreperibilità </a:t>
            </a:r>
            <a:r>
              <a:rPr lang="it-IT" sz="1600" dirty="0">
                <a:solidFill>
                  <a:schemeClr val="tx2"/>
                </a:solidFill>
                <a:latin typeface="Garamond" panose="02020404030301010803" pitchFamily="18" charset="0"/>
              </a:rPr>
              <a:t>dell’esercente, con conseguente preclusione ad esercitare la facoltà di libero accesso nei depositi prevista dall’articolo 18, comma 2, del </a:t>
            </a:r>
            <a:r>
              <a:rPr lang="it-IT" sz="1600" dirty="0" smtClean="0">
                <a:solidFill>
                  <a:schemeClr val="tx2"/>
                </a:solidFill>
                <a:latin typeface="Garamond" panose="02020404030301010803" pitchFamily="18" charset="0"/>
              </a:rPr>
              <a:t>TUA;</a:t>
            </a:r>
            <a:endParaRPr lang="it-IT" sz="1600" dirty="0">
              <a:solidFill>
                <a:schemeClr val="tx2"/>
              </a:solidFill>
              <a:latin typeface="Garamond" panose="02020404030301010803" pitchFamily="18" charset="0"/>
            </a:endParaRPr>
          </a:p>
          <a:p>
            <a:r>
              <a:rPr lang="it-IT" sz="1600" dirty="0">
                <a:solidFill>
                  <a:schemeClr val="tx2"/>
                </a:solidFill>
                <a:latin typeface="Garamond" panose="02020404030301010803" pitchFamily="18" charset="0"/>
              </a:rPr>
              <a:t> </a:t>
            </a:r>
          </a:p>
          <a:p>
            <a:pPr lvl="0"/>
            <a:r>
              <a:rPr lang="it-IT" sz="1600" dirty="0" smtClean="0">
                <a:solidFill>
                  <a:schemeClr val="tx2"/>
                </a:solidFill>
                <a:latin typeface="Garamond" panose="02020404030301010803" pitchFamily="18" charset="0"/>
              </a:rPr>
              <a:t>c) la </a:t>
            </a:r>
            <a:r>
              <a:rPr lang="it-IT" sz="1600" dirty="0">
                <a:solidFill>
                  <a:schemeClr val="tx2"/>
                </a:solidFill>
                <a:latin typeface="Garamond" panose="02020404030301010803" pitchFamily="18" charset="0"/>
              </a:rPr>
              <a:t>carenza assoluta di ricezione dei prodotti energetici detenibili nel deposito; </a:t>
            </a:r>
          </a:p>
          <a:p>
            <a:r>
              <a:rPr lang="it-IT" sz="1600" dirty="0">
                <a:solidFill>
                  <a:schemeClr val="tx2"/>
                </a:solidFill>
                <a:latin typeface="Garamond" panose="02020404030301010803" pitchFamily="18" charset="0"/>
              </a:rPr>
              <a:t> </a:t>
            </a:r>
          </a:p>
          <a:p>
            <a:pPr lvl="0"/>
            <a:r>
              <a:rPr lang="it-IT" sz="1600" dirty="0" smtClean="0">
                <a:solidFill>
                  <a:schemeClr val="tx2"/>
                </a:solidFill>
                <a:latin typeface="Garamond" panose="02020404030301010803" pitchFamily="18" charset="0"/>
              </a:rPr>
              <a:t>d) l’indice </a:t>
            </a:r>
            <a:r>
              <a:rPr lang="it-IT" sz="1600" dirty="0">
                <a:solidFill>
                  <a:schemeClr val="tx2"/>
                </a:solidFill>
                <a:latin typeface="Garamond" panose="02020404030301010803" pitchFamily="18" charset="0"/>
              </a:rPr>
              <a:t>di rotazione mensile inferiore a </a:t>
            </a:r>
            <a:r>
              <a:rPr lang="it-IT" sz="1600" dirty="0" smtClean="0">
                <a:solidFill>
                  <a:schemeClr val="tx2"/>
                </a:solidFill>
                <a:latin typeface="Garamond" panose="02020404030301010803" pitchFamily="18" charset="0"/>
              </a:rPr>
              <a:t>XXX, </a:t>
            </a:r>
            <a:r>
              <a:rPr lang="it-IT" sz="1600" dirty="0">
                <a:solidFill>
                  <a:schemeClr val="tx2"/>
                </a:solidFill>
                <a:latin typeface="Garamond" panose="02020404030301010803" pitchFamily="18" charset="0"/>
              </a:rPr>
              <a:t>per ciascun prodotto energetico detenuto nel deposito ed oggetto di separata contabilizzazione, eccettuati i gas di petrolio liquefatti; </a:t>
            </a:r>
            <a:endParaRPr lang="it-IT" sz="1600" dirty="0" smtClean="0">
              <a:solidFill>
                <a:schemeClr val="tx2"/>
              </a:solidFill>
              <a:latin typeface="Garamond" panose="02020404030301010803" pitchFamily="18" charset="0"/>
            </a:endParaRPr>
          </a:p>
          <a:p>
            <a:pPr lvl="0"/>
            <a:endParaRPr lang="it-IT" sz="1600" dirty="0">
              <a:solidFill>
                <a:schemeClr val="tx2"/>
              </a:solidFill>
              <a:latin typeface="Garamond" panose="02020404030301010803" pitchFamily="18" charset="0"/>
            </a:endParaRPr>
          </a:p>
          <a:p>
            <a:pPr lvl="0"/>
            <a:r>
              <a:rPr lang="it-IT" sz="1600" dirty="0" smtClean="0">
                <a:solidFill>
                  <a:schemeClr val="tx2"/>
                </a:solidFill>
                <a:latin typeface="Garamond" panose="02020404030301010803" pitchFamily="18" charset="0"/>
              </a:rPr>
              <a:t>e) la </a:t>
            </a:r>
            <a:r>
              <a:rPr lang="it-IT" sz="1600" dirty="0">
                <a:solidFill>
                  <a:schemeClr val="tx2"/>
                </a:solidFill>
                <a:latin typeface="Garamond" panose="02020404030301010803" pitchFamily="18" charset="0"/>
              </a:rPr>
              <a:t>mancata presentazione alla vidimazione ovvero l’omessa </a:t>
            </a:r>
            <a:r>
              <a:rPr lang="it-IT" sz="1600" dirty="0" smtClean="0">
                <a:solidFill>
                  <a:schemeClr val="tx2"/>
                </a:solidFill>
                <a:latin typeface="Garamond" panose="02020404030301010803" pitchFamily="18" charset="0"/>
              </a:rPr>
              <a:t>tenuta </a:t>
            </a:r>
            <a:r>
              <a:rPr lang="it-IT" sz="1600" dirty="0">
                <a:solidFill>
                  <a:schemeClr val="tx2"/>
                </a:solidFill>
                <a:latin typeface="Garamond" panose="02020404030301010803" pitchFamily="18" charset="0"/>
              </a:rPr>
              <a:t>del registro cartaceo di </a:t>
            </a:r>
            <a:r>
              <a:rPr lang="it-IT" sz="1600" dirty="0" smtClean="0">
                <a:solidFill>
                  <a:schemeClr val="tx2"/>
                </a:solidFill>
                <a:latin typeface="Garamond" panose="02020404030301010803" pitchFamily="18" charset="0"/>
              </a:rPr>
              <a:t>c/s; </a:t>
            </a:r>
            <a:endParaRPr lang="it-IT" sz="1600" dirty="0">
              <a:solidFill>
                <a:schemeClr val="tx2"/>
              </a:solidFill>
              <a:latin typeface="Garamond" panose="02020404030301010803" pitchFamily="18" charset="0"/>
            </a:endParaRPr>
          </a:p>
          <a:p>
            <a:r>
              <a:rPr lang="it-IT" sz="1600" dirty="0">
                <a:solidFill>
                  <a:schemeClr val="tx2"/>
                </a:solidFill>
                <a:latin typeface="Garamond" panose="02020404030301010803" pitchFamily="18" charset="0"/>
              </a:rPr>
              <a:t> </a:t>
            </a:r>
            <a:endParaRPr lang="it-IT" sz="1600" dirty="0" smtClean="0">
              <a:solidFill>
                <a:schemeClr val="tx2"/>
              </a:solidFill>
              <a:latin typeface="Garamond" panose="02020404030301010803" pitchFamily="18" charset="0"/>
            </a:endParaRPr>
          </a:p>
          <a:p>
            <a:r>
              <a:rPr lang="it-IT" sz="1600" dirty="0" smtClean="0">
                <a:solidFill>
                  <a:schemeClr val="tx2"/>
                </a:solidFill>
                <a:latin typeface="Garamond" panose="02020404030301010803" pitchFamily="18" charset="0"/>
              </a:rPr>
              <a:t>f) la mancata presentazione in </a:t>
            </a:r>
            <a:r>
              <a:rPr lang="it-IT" sz="1600" dirty="0">
                <a:solidFill>
                  <a:schemeClr val="tx2"/>
                </a:solidFill>
                <a:latin typeface="Garamond" panose="02020404030301010803" pitchFamily="18" charset="0"/>
              </a:rPr>
              <a:t>forma telematica dei dati relativi alle contabilità, laddove prevista in base alla capacità del deposito. </a:t>
            </a:r>
          </a:p>
          <a:p>
            <a:pPr lvl="0"/>
            <a:endParaRPr lang="it-IT" sz="1600" dirty="0">
              <a:solidFill>
                <a:schemeClr val="tx2"/>
              </a:solidFill>
              <a:latin typeface="Garamond" panose="02020404030301010803" pitchFamily="18" charset="0"/>
            </a:endParaRPr>
          </a:p>
        </p:txBody>
      </p:sp>
      <p:cxnSp>
        <p:nvCxnSpPr>
          <p:cNvPr id="12" name="Connettore diritto 11">
            <a:extLst>
              <a:ext uri="{FF2B5EF4-FFF2-40B4-BE49-F238E27FC236}">
                <a16:creationId xmlns:a16="http://schemas.microsoft.com/office/drawing/2014/main" id="{65153885-0BAA-41FF-BD82-E8751E761665}"/>
              </a:ext>
            </a:extLst>
          </p:cNvPr>
          <p:cNvCxnSpPr>
            <a:cxnSpLocks/>
          </p:cNvCxnSpPr>
          <p:nvPr/>
        </p:nvCxnSpPr>
        <p:spPr>
          <a:xfrm>
            <a:off x="647572" y="1460500"/>
            <a:ext cx="0" cy="43307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25/08/2022</a:t>
            </a:r>
            <a:endParaRPr lang="en-US" dirty="0">
              <a:latin typeface="Garamond" panose="02020404030301010803" pitchFamily="18" charset="0"/>
            </a:endParaRPr>
          </a:p>
        </p:txBody>
      </p:sp>
      <p:sp>
        <p:nvSpPr>
          <p:cNvPr id="8" name="CasellaDiTesto 7">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Provvedimento </a:t>
            </a:r>
            <a:r>
              <a:rPr lang="it-IT" sz="2000" dirty="0">
                <a:solidFill>
                  <a:srgbClr val="6886C4"/>
                </a:solidFill>
                <a:latin typeface="Garamond" panose="02020404030301010803" pitchFamily="18" charset="0"/>
              </a:rPr>
              <a:t>all’esame ADM</a:t>
            </a:r>
          </a:p>
        </p:txBody>
      </p:sp>
    </p:spTree>
    <p:extLst>
      <p:ext uri="{BB962C8B-B14F-4D97-AF65-F5344CB8AC3E}">
        <p14:creationId xmlns:p14="http://schemas.microsoft.com/office/powerpoint/2010/main" val="1717104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Indici specifici per la valutazione dell’inoperatività del deposito</a:t>
            </a:r>
            <a:endParaRPr lang="it-IT" sz="2200" b="1" dirty="0">
              <a:solidFill>
                <a:srgbClr val="003399"/>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51514" y="6041362"/>
            <a:ext cx="8644320"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L’AGENZIA DELLE ACCISE, DOGANE E MONOPOLI – Open Hearing – </a:t>
            </a:r>
            <a:r>
              <a:rPr lang="it-IT" dirty="0" smtClean="0">
                <a:latin typeface="Garamond" panose="02020404030301010803" pitchFamily="18" charset="0"/>
              </a:rPr>
              <a:t>Indici di inoperatività dei depositi</a:t>
            </a:r>
            <a:endParaRPr lang="en-US"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647572" y="1268148"/>
            <a:ext cx="11214228" cy="3046988"/>
          </a:xfrm>
          <a:prstGeom prst="rect">
            <a:avLst/>
          </a:prstGeom>
          <a:noFill/>
        </p:spPr>
        <p:txBody>
          <a:bodyPr wrap="square" rtlCol="0">
            <a:spAutoFit/>
          </a:bodyPr>
          <a:lstStyle/>
          <a:p>
            <a:pPr marL="285750" lvl="0" indent="-285750">
              <a:buFont typeface="Courier New" panose="02070309020205020404" pitchFamily="49" charset="0"/>
              <a:buChar char="o"/>
            </a:pPr>
            <a:endParaRPr lang="it-IT" sz="1600" dirty="0">
              <a:solidFill>
                <a:schemeClr val="tx2"/>
              </a:solidFill>
              <a:latin typeface="Garamond" panose="02020404030301010803" pitchFamily="18" charset="0"/>
            </a:endParaRPr>
          </a:p>
          <a:p>
            <a:pPr marL="285750" lvl="0" indent="-285750">
              <a:buFont typeface="Courier New" panose="02070309020205020404" pitchFamily="49" charset="0"/>
              <a:buChar char="o"/>
            </a:pPr>
            <a:r>
              <a:rPr lang="it-IT" sz="1600" dirty="0">
                <a:solidFill>
                  <a:schemeClr val="tx2"/>
                </a:solidFill>
                <a:latin typeface="Garamond" panose="02020404030301010803" pitchFamily="18" charset="0"/>
              </a:rPr>
              <a:t>Nei casi di cui </a:t>
            </a:r>
            <a:r>
              <a:rPr lang="it-IT" sz="1600" dirty="0" smtClean="0">
                <a:solidFill>
                  <a:schemeClr val="tx2"/>
                </a:solidFill>
                <a:latin typeface="Garamond" panose="02020404030301010803" pitchFamily="18" charset="0"/>
              </a:rPr>
              <a:t>alle lettere </a:t>
            </a:r>
            <a:r>
              <a:rPr lang="it-IT" sz="1600" dirty="0">
                <a:solidFill>
                  <a:schemeClr val="tx2"/>
                </a:solidFill>
                <a:latin typeface="Garamond" panose="02020404030301010803" pitchFamily="18" charset="0"/>
              </a:rPr>
              <a:t>a) e b</a:t>
            </a:r>
            <a:r>
              <a:rPr lang="it-IT" sz="1600" dirty="0" smtClean="0">
                <a:solidFill>
                  <a:schemeClr val="tx2"/>
                </a:solidFill>
                <a:latin typeface="Garamond" panose="02020404030301010803" pitchFamily="18" charset="0"/>
              </a:rPr>
              <a:t>), valutata </a:t>
            </a:r>
            <a:r>
              <a:rPr lang="it-IT" sz="1600" dirty="0">
                <a:solidFill>
                  <a:schemeClr val="tx2"/>
                </a:solidFill>
                <a:latin typeface="Garamond" panose="02020404030301010803" pitchFamily="18" charset="0"/>
              </a:rPr>
              <a:t>la sussistenza di gravi </a:t>
            </a:r>
            <a:r>
              <a:rPr lang="it-IT" sz="1600" dirty="0" smtClean="0">
                <a:solidFill>
                  <a:schemeClr val="tx2"/>
                </a:solidFill>
                <a:latin typeface="Garamond" panose="02020404030301010803" pitchFamily="18" charset="0"/>
              </a:rPr>
              <a:t>ragioni (ad esempio: emissione di e-DAS da deposito in stato di abbandono), l’UD competente sospende la </a:t>
            </a:r>
            <a:r>
              <a:rPr lang="it-IT" sz="1600" dirty="0">
                <a:solidFill>
                  <a:schemeClr val="tx2"/>
                </a:solidFill>
                <a:latin typeface="Garamond" panose="02020404030301010803" pitchFamily="18" charset="0"/>
              </a:rPr>
              <a:t>licenza fiscale di </a:t>
            </a:r>
            <a:r>
              <a:rPr lang="it-IT" sz="1600" dirty="0" smtClean="0">
                <a:solidFill>
                  <a:schemeClr val="tx2"/>
                </a:solidFill>
                <a:latin typeface="Garamond" panose="02020404030301010803" pitchFamily="18" charset="0"/>
              </a:rPr>
              <a:t>esercizio sino </a:t>
            </a:r>
            <a:r>
              <a:rPr lang="it-IT" sz="1600" dirty="0">
                <a:solidFill>
                  <a:schemeClr val="tx2"/>
                </a:solidFill>
                <a:latin typeface="Garamond" panose="02020404030301010803" pitchFamily="18" charset="0"/>
              </a:rPr>
              <a:t>alla conclusione del procedimento di revoca. </a:t>
            </a:r>
          </a:p>
          <a:p>
            <a:r>
              <a:rPr lang="it-IT" sz="1600" dirty="0">
                <a:solidFill>
                  <a:schemeClr val="tx2"/>
                </a:solidFill>
                <a:latin typeface="Garamond" panose="02020404030301010803" pitchFamily="18" charset="0"/>
              </a:rPr>
              <a:t> </a:t>
            </a:r>
          </a:p>
          <a:p>
            <a:pPr marL="285750" lvl="0" indent="-285750">
              <a:buFont typeface="Courier New" panose="02070309020205020404" pitchFamily="49" charset="0"/>
              <a:buChar char="o"/>
            </a:pPr>
            <a:r>
              <a:rPr lang="it-IT" sz="1600" dirty="0">
                <a:solidFill>
                  <a:schemeClr val="tx2"/>
                </a:solidFill>
                <a:latin typeface="Garamond" panose="02020404030301010803" pitchFamily="18" charset="0"/>
              </a:rPr>
              <a:t>Nei casi di cui </a:t>
            </a:r>
            <a:r>
              <a:rPr lang="it-IT" sz="1600" dirty="0" smtClean="0">
                <a:solidFill>
                  <a:schemeClr val="tx2"/>
                </a:solidFill>
                <a:latin typeface="Garamond" panose="02020404030301010803" pitchFamily="18" charset="0"/>
              </a:rPr>
              <a:t>alle lettere </a:t>
            </a:r>
            <a:r>
              <a:rPr lang="it-IT" sz="1600" dirty="0">
                <a:solidFill>
                  <a:schemeClr val="tx2"/>
                </a:solidFill>
                <a:latin typeface="Garamond" panose="02020404030301010803" pitchFamily="18" charset="0"/>
              </a:rPr>
              <a:t>c) e d), </a:t>
            </a:r>
            <a:r>
              <a:rPr lang="it-IT" sz="1600" dirty="0" smtClean="0">
                <a:solidFill>
                  <a:schemeClr val="tx2"/>
                </a:solidFill>
                <a:latin typeface="Garamond" panose="02020404030301010803" pitchFamily="18" charset="0"/>
              </a:rPr>
              <a:t>ADM valuta la </a:t>
            </a:r>
            <a:r>
              <a:rPr lang="it-IT" sz="1600" dirty="0">
                <a:solidFill>
                  <a:schemeClr val="tx2"/>
                </a:solidFill>
                <a:latin typeface="Garamond" panose="02020404030301010803" pitchFamily="18" charset="0"/>
              </a:rPr>
              <a:t>gestione economica dell’attività del deposito conseguente alle effettive condizioni di movimentazione </a:t>
            </a:r>
            <a:r>
              <a:rPr lang="it-IT" sz="1600" dirty="0" smtClean="0">
                <a:solidFill>
                  <a:schemeClr val="tx2"/>
                </a:solidFill>
                <a:latin typeface="Garamond" panose="02020404030301010803" pitchFamily="18" charset="0"/>
              </a:rPr>
              <a:t>riscontrate. Sono </a:t>
            </a:r>
            <a:r>
              <a:rPr lang="it-IT" sz="1600" dirty="0">
                <a:solidFill>
                  <a:schemeClr val="tx2"/>
                </a:solidFill>
                <a:latin typeface="Garamond" panose="02020404030301010803" pitchFamily="18" charset="0"/>
              </a:rPr>
              <a:t>presi in considerazione i requisiti specifici </a:t>
            </a:r>
            <a:r>
              <a:rPr lang="it-IT" sz="1600" dirty="0" smtClean="0">
                <a:solidFill>
                  <a:schemeClr val="tx2"/>
                </a:solidFill>
                <a:latin typeface="Garamond" panose="02020404030301010803" pitchFamily="18" charset="0"/>
              </a:rPr>
              <a:t>rapportati </a:t>
            </a:r>
            <a:r>
              <a:rPr lang="it-IT" sz="1600" dirty="0">
                <a:solidFill>
                  <a:schemeClr val="tx2"/>
                </a:solidFill>
                <a:latin typeface="Garamond" panose="02020404030301010803" pitchFamily="18" charset="0"/>
              </a:rPr>
              <a:t>al conto economico </a:t>
            </a:r>
            <a:r>
              <a:rPr lang="it-IT" sz="1600" dirty="0" smtClean="0">
                <a:solidFill>
                  <a:schemeClr val="tx2"/>
                </a:solidFill>
                <a:latin typeface="Garamond" panose="02020404030301010803" pitchFamily="18" charset="0"/>
              </a:rPr>
              <a:t>previsionale, </a:t>
            </a:r>
            <a:r>
              <a:rPr lang="it-IT" sz="1600" dirty="0">
                <a:solidFill>
                  <a:schemeClr val="tx2"/>
                </a:solidFill>
                <a:latin typeface="Garamond" panose="02020404030301010803" pitchFamily="18" charset="0"/>
              </a:rPr>
              <a:t>che l’esercente è tenuto a redigere </a:t>
            </a:r>
            <a:r>
              <a:rPr lang="it-IT" sz="1600" dirty="0" smtClean="0">
                <a:solidFill>
                  <a:schemeClr val="tx2"/>
                </a:solidFill>
                <a:latin typeface="Garamond" panose="02020404030301010803" pitchFamily="18" charset="0"/>
              </a:rPr>
              <a:t>entro </a:t>
            </a:r>
            <a:r>
              <a:rPr lang="it-IT" sz="1600" dirty="0">
                <a:solidFill>
                  <a:schemeClr val="tx2"/>
                </a:solidFill>
                <a:latin typeface="Garamond" panose="02020404030301010803" pitchFamily="18" charset="0"/>
              </a:rPr>
              <a:t>il termine assegnato non inferiore a trenta </a:t>
            </a:r>
            <a:r>
              <a:rPr lang="it-IT" sz="1600" dirty="0" smtClean="0">
                <a:solidFill>
                  <a:schemeClr val="tx2"/>
                </a:solidFill>
                <a:latin typeface="Garamond" panose="02020404030301010803" pitchFamily="18" charset="0"/>
              </a:rPr>
              <a:t>giorni. Nel medesimo termine, l’UD può acquisire ulteriori elementi istruttori (ad es: bilancio dell’ultimo esercizio, situazione contabile e piano industriale aggiornati,  ecc..)   </a:t>
            </a:r>
            <a:endParaRPr lang="it-IT" sz="1600" dirty="0">
              <a:solidFill>
                <a:schemeClr val="tx2"/>
              </a:solidFill>
              <a:latin typeface="Garamond" panose="02020404030301010803" pitchFamily="18" charset="0"/>
            </a:endParaRPr>
          </a:p>
          <a:p>
            <a:endParaRPr lang="it-IT" sz="1600" dirty="0">
              <a:solidFill>
                <a:schemeClr val="tx2"/>
              </a:solidFill>
              <a:latin typeface="Garamond" panose="02020404030301010803" pitchFamily="18" charset="0"/>
            </a:endParaRPr>
          </a:p>
          <a:p>
            <a:pPr marL="285750" lvl="0" indent="-285750">
              <a:buFont typeface="Courier New" panose="02070309020205020404" pitchFamily="49" charset="0"/>
              <a:buChar char="o"/>
            </a:pPr>
            <a:r>
              <a:rPr lang="it-IT" sz="1600" dirty="0" smtClean="0">
                <a:solidFill>
                  <a:schemeClr val="tx2"/>
                </a:solidFill>
                <a:latin typeface="Garamond" panose="02020404030301010803" pitchFamily="18" charset="0"/>
              </a:rPr>
              <a:t>Nei </a:t>
            </a:r>
            <a:r>
              <a:rPr lang="it-IT" sz="1600" dirty="0">
                <a:solidFill>
                  <a:schemeClr val="tx2"/>
                </a:solidFill>
                <a:latin typeface="Garamond" panose="02020404030301010803" pitchFamily="18" charset="0"/>
              </a:rPr>
              <a:t>casi </a:t>
            </a:r>
            <a:r>
              <a:rPr lang="it-IT" sz="1600" dirty="0" smtClean="0">
                <a:solidFill>
                  <a:schemeClr val="tx2"/>
                </a:solidFill>
                <a:latin typeface="Garamond" panose="02020404030301010803" pitchFamily="18" charset="0"/>
              </a:rPr>
              <a:t>di cui alle lettere </a:t>
            </a:r>
            <a:r>
              <a:rPr lang="it-IT" sz="1600" dirty="0">
                <a:solidFill>
                  <a:schemeClr val="tx2"/>
                </a:solidFill>
                <a:latin typeface="Garamond" panose="02020404030301010803" pitchFamily="18" charset="0"/>
              </a:rPr>
              <a:t>e) ed f), </a:t>
            </a:r>
            <a:r>
              <a:rPr lang="it-IT" sz="1600" dirty="0" smtClean="0">
                <a:solidFill>
                  <a:schemeClr val="tx2"/>
                </a:solidFill>
                <a:latin typeface="Garamond" panose="02020404030301010803" pitchFamily="18" charset="0"/>
              </a:rPr>
              <a:t>l’UD competente </a:t>
            </a:r>
            <a:r>
              <a:rPr lang="it-IT" sz="1600" dirty="0">
                <a:solidFill>
                  <a:schemeClr val="tx2"/>
                </a:solidFill>
                <a:latin typeface="Garamond" panose="02020404030301010803" pitchFamily="18" charset="0"/>
              </a:rPr>
              <a:t>pone in essere i controlli volti a verificare l’eventuale sussistenza delle condizioni di cui </a:t>
            </a:r>
            <a:r>
              <a:rPr lang="it-IT" sz="1600" dirty="0" smtClean="0">
                <a:solidFill>
                  <a:schemeClr val="tx2"/>
                </a:solidFill>
                <a:latin typeface="Garamond" panose="02020404030301010803" pitchFamily="18" charset="0"/>
              </a:rPr>
              <a:t>alle lettere </a:t>
            </a:r>
            <a:r>
              <a:rPr lang="it-IT" sz="1600" dirty="0">
                <a:solidFill>
                  <a:schemeClr val="tx2"/>
                </a:solidFill>
                <a:latin typeface="Garamond" panose="02020404030301010803" pitchFamily="18" charset="0"/>
              </a:rPr>
              <a:t>da a) a d) </a:t>
            </a:r>
            <a:r>
              <a:rPr lang="it-IT" sz="1600" dirty="0" smtClean="0">
                <a:solidFill>
                  <a:schemeClr val="tx2"/>
                </a:solidFill>
                <a:latin typeface="Garamond" panose="02020404030301010803" pitchFamily="18" charset="0"/>
              </a:rPr>
              <a:t>e procede in base alla fattispecie eventualmente constatata.</a:t>
            </a:r>
            <a:endParaRPr lang="it-IT" sz="1600" dirty="0">
              <a:solidFill>
                <a:schemeClr val="tx2"/>
              </a:solidFill>
              <a:latin typeface="Garamond" panose="02020404030301010803" pitchFamily="18" charset="0"/>
            </a:endParaRPr>
          </a:p>
          <a:p>
            <a:pPr lvl="0"/>
            <a:endParaRPr lang="it-IT" sz="1600" dirty="0">
              <a:solidFill>
                <a:schemeClr val="tx2"/>
              </a:solidFill>
              <a:latin typeface="Garamond" panose="02020404030301010803" pitchFamily="18" charset="0"/>
            </a:endParaRPr>
          </a:p>
        </p:txBody>
      </p:sp>
      <p:cxnSp>
        <p:nvCxnSpPr>
          <p:cNvPr id="12" name="Connettore diritto 11">
            <a:extLst>
              <a:ext uri="{FF2B5EF4-FFF2-40B4-BE49-F238E27FC236}">
                <a16:creationId xmlns:a16="http://schemas.microsoft.com/office/drawing/2014/main" id="{65153885-0BAA-41FF-BD82-E8751E761665}"/>
              </a:ext>
            </a:extLst>
          </p:cNvPr>
          <p:cNvCxnSpPr>
            <a:cxnSpLocks/>
          </p:cNvCxnSpPr>
          <p:nvPr/>
        </p:nvCxnSpPr>
        <p:spPr>
          <a:xfrm>
            <a:off x="647572" y="1460500"/>
            <a:ext cx="0" cy="43307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25/08/2022</a:t>
            </a:r>
            <a:endParaRPr lang="en-US" dirty="0">
              <a:latin typeface="Garamond" panose="02020404030301010803" pitchFamily="18" charset="0"/>
            </a:endParaRPr>
          </a:p>
        </p:txBody>
      </p:sp>
      <p:sp>
        <p:nvSpPr>
          <p:cNvPr id="8" name="CasellaDiTesto 7">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Provvedimento </a:t>
            </a:r>
            <a:r>
              <a:rPr lang="it-IT" sz="2000" dirty="0">
                <a:solidFill>
                  <a:srgbClr val="6886C4"/>
                </a:solidFill>
                <a:latin typeface="Garamond" panose="02020404030301010803" pitchFamily="18" charset="0"/>
              </a:rPr>
              <a:t>all’esame </a:t>
            </a:r>
            <a:r>
              <a:rPr lang="it-IT" sz="2000" dirty="0" smtClean="0">
                <a:solidFill>
                  <a:srgbClr val="6886C4"/>
                </a:solidFill>
                <a:latin typeface="Garamond" panose="02020404030301010803" pitchFamily="18" charset="0"/>
              </a:rPr>
              <a:t>ADM – Graduazione dell’azione amministrativa</a:t>
            </a:r>
            <a:endParaRPr lang="it-IT" sz="2000" dirty="0">
              <a:solidFill>
                <a:srgbClr val="6886C4"/>
              </a:solidFill>
              <a:latin typeface="Garamond" panose="02020404030301010803" pitchFamily="18" charset="0"/>
            </a:endParaRPr>
          </a:p>
        </p:txBody>
      </p:sp>
    </p:spTree>
    <p:extLst>
      <p:ext uri="{BB962C8B-B14F-4D97-AF65-F5344CB8AC3E}">
        <p14:creationId xmlns:p14="http://schemas.microsoft.com/office/powerpoint/2010/main" val="2412702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0665B7-B901-4814-8337-E2EC4F0E18B6}"/>
              </a:ext>
            </a:extLst>
          </p:cNvPr>
          <p:cNvSpPr txBox="1"/>
          <p:nvPr/>
        </p:nvSpPr>
        <p:spPr>
          <a:xfrm>
            <a:off x="1262743" y="566056"/>
            <a:ext cx="10733314" cy="430887"/>
          </a:xfrm>
          <a:prstGeom prst="rect">
            <a:avLst/>
          </a:prstGeom>
          <a:noFill/>
        </p:spPr>
        <p:txBody>
          <a:bodyPr wrap="square" rtlCol="0">
            <a:spAutoFit/>
          </a:bodyPr>
          <a:lstStyle/>
          <a:p>
            <a:r>
              <a:rPr lang="it-IT" sz="2200" b="1" dirty="0" smtClean="0">
                <a:solidFill>
                  <a:srgbClr val="003399"/>
                </a:solidFill>
                <a:latin typeface="Garamond" panose="02020404030301010803" pitchFamily="18" charset="0"/>
              </a:rPr>
              <a:t>Procedimento di revoca</a:t>
            </a:r>
            <a:endParaRPr lang="it-IT" sz="2200" b="1" dirty="0">
              <a:solidFill>
                <a:srgbClr val="003399"/>
              </a:solidFill>
              <a:latin typeface="Garamond" panose="02020404030301010803" pitchFamily="18" charset="0"/>
            </a:endParaRPr>
          </a:p>
        </p:txBody>
      </p:sp>
      <p:sp>
        <p:nvSpPr>
          <p:cNvPr id="5" name="Footer Placeholder 4">
            <a:extLst>
              <a:ext uri="{FF2B5EF4-FFF2-40B4-BE49-F238E27FC236}">
                <a16:creationId xmlns:a16="http://schemas.microsoft.com/office/drawing/2014/main" id="{53B3F5E8-896E-478A-8FCA-398E5D551923}"/>
              </a:ext>
            </a:extLst>
          </p:cNvPr>
          <p:cNvSpPr>
            <a:spLocks noGrp="1"/>
          </p:cNvSpPr>
          <p:nvPr>
            <p:ph type="ftr" sz="quarter" idx="11"/>
          </p:nvPr>
        </p:nvSpPr>
        <p:spPr>
          <a:xfrm>
            <a:off x="451514" y="6041362"/>
            <a:ext cx="8644320"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L’AGENZIA DELLE ACCISE, DOGANE E MONOPOLI – Open Hearing – </a:t>
            </a:r>
            <a:r>
              <a:rPr lang="it-IT" dirty="0" smtClean="0">
                <a:latin typeface="Garamond" panose="02020404030301010803" pitchFamily="18" charset="0"/>
              </a:rPr>
              <a:t>Indici di inoperatività dei depositi</a:t>
            </a:r>
            <a:endParaRPr lang="en-US" dirty="0">
              <a:latin typeface="Garamond" panose="02020404030301010803" pitchFamily="18" charset="0"/>
            </a:endParaRPr>
          </a:p>
        </p:txBody>
      </p:sp>
      <p:sp>
        <p:nvSpPr>
          <p:cNvPr id="7" name="CasellaDiTesto 6">
            <a:extLst>
              <a:ext uri="{FF2B5EF4-FFF2-40B4-BE49-F238E27FC236}">
                <a16:creationId xmlns:a16="http://schemas.microsoft.com/office/drawing/2014/main" id="{30EE7D53-12D4-4A10-B505-4B1BC08B749F}"/>
              </a:ext>
            </a:extLst>
          </p:cNvPr>
          <p:cNvSpPr txBox="1"/>
          <p:nvPr/>
        </p:nvSpPr>
        <p:spPr>
          <a:xfrm>
            <a:off x="647572" y="1268148"/>
            <a:ext cx="11214228" cy="4524315"/>
          </a:xfrm>
          <a:prstGeom prst="rect">
            <a:avLst/>
          </a:prstGeom>
          <a:noFill/>
        </p:spPr>
        <p:txBody>
          <a:bodyPr wrap="square" rtlCol="0">
            <a:spAutoFit/>
          </a:bodyPr>
          <a:lstStyle/>
          <a:p>
            <a:pPr marL="285750" lvl="0" indent="-285750">
              <a:buFont typeface="Courier New" panose="02070309020205020404" pitchFamily="49" charset="0"/>
              <a:buChar char="o"/>
            </a:pPr>
            <a:endParaRPr lang="it-IT" sz="1600" dirty="0">
              <a:solidFill>
                <a:schemeClr val="tx2"/>
              </a:solidFill>
              <a:latin typeface="Garamond" panose="02020404030301010803" pitchFamily="18" charset="0"/>
            </a:endParaRPr>
          </a:p>
          <a:p>
            <a:pPr marL="285750" indent="-285750">
              <a:buFont typeface="Courier New" panose="02070309020205020404" pitchFamily="49" charset="0"/>
              <a:buChar char="o"/>
            </a:pPr>
            <a:r>
              <a:rPr lang="it-IT" sz="1600" dirty="0">
                <a:solidFill>
                  <a:schemeClr val="tx2"/>
                </a:solidFill>
                <a:latin typeface="Garamond" panose="02020404030301010803" pitchFamily="18" charset="0"/>
              </a:rPr>
              <a:t>Riscontrata la sussistenza di almeno uno degli indici specifici </a:t>
            </a:r>
            <a:r>
              <a:rPr lang="it-IT" sz="1600" dirty="0" smtClean="0">
                <a:solidFill>
                  <a:schemeClr val="tx2"/>
                </a:solidFill>
                <a:latin typeface="Garamond" panose="02020404030301010803" pitchFamily="18" charset="0"/>
              </a:rPr>
              <a:t>da </a:t>
            </a:r>
            <a:r>
              <a:rPr lang="it-IT" sz="1600" dirty="0">
                <a:solidFill>
                  <a:schemeClr val="tx2"/>
                </a:solidFill>
                <a:latin typeface="Garamond" panose="02020404030301010803" pitchFamily="18" charset="0"/>
              </a:rPr>
              <a:t>a) a d</a:t>
            </a:r>
            <a:r>
              <a:rPr lang="it-IT" sz="1600" dirty="0" smtClean="0">
                <a:solidFill>
                  <a:schemeClr val="tx2"/>
                </a:solidFill>
                <a:latin typeface="Garamond" panose="02020404030301010803" pitchFamily="18" charset="0"/>
              </a:rPr>
              <a:t>) nonché, nei casi c) e d), anche </a:t>
            </a:r>
            <a:r>
              <a:rPr lang="it-IT" sz="1600" dirty="0">
                <a:solidFill>
                  <a:schemeClr val="tx2"/>
                </a:solidFill>
                <a:latin typeface="Garamond" panose="02020404030301010803" pitchFamily="18" charset="0"/>
              </a:rPr>
              <a:t>la risultanza negativa della valutazione della gestione economica dell’attività del deposito </a:t>
            </a:r>
            <a:r>
              <a:rPr lang="it-IT" sz="1600" dirty="0" smtClean="0">
                <a:solidFill>
                  <a:schemeClr val="tx2"/>
                </a:solidFill>
                <a:latin typeface="Garamond" panose="02020404030301010803" pitchFamily="18" charset="0"/>
              </a:rPr>
              <a:t>o </a:t>
            </a:r>
            <a:r>
              <a:rPr lang="it-IT" sz="1600" dirty="0">
                <a:solidFill>
                  <a:schemeClr val="tx2"/>
                </a:solidFill>
                <a:latin typeface="Garamond" panose="02020404030301010803" pitchFamily="18" charset="0"/>
              </a:rPr>
              <a:t>l’inottemperanza dell’esercente alle prescrizioni </a:t>
            </a:r>
            <a:r>
              <a:rPr lang="it-IT" sz="1600" dirty="0" smtClean="0">
                <a:solidFill>
                  <a:schemeClr val="tx2"/>
                </a:solidFill>
                <a:latin typeface="Garamond" panose="02020404030301010803" pitchFamily="18" charset="0"/>
              </a:rPr>
              <a:t>volte alla valutazione stessa, l’UD competente avvia</a:t>
            </a:r>
            <a:r>
              <a:rPr lang="it-IT" sz="1600" dirty="0">
                <a:solidFill>
                  <a:schemeClr val="tx2"/>
                </a:solidFill>
                <a:latin typeface="Garamond" panose="02020404030301010803" pitchFamily="18" charset="0"/>
              </a:rPr>
              <a:t>, previa notifica all’interessato, il procedimento di revoca dei provvedimenti autorizzativi e della licenza fiscale di esercizio </a:t>
            </a:r>
            <a:r>
              <a:rPr lang="it-IT" sz="1600" dirty="0" smtClean="0">
                <a:solidFill>
                  <a:schemeClr val="tx2"/>
                </a:solidFill>
                <a:latin typeface="Garamond" panose="02020404030301010803" pitchFamily="18" charset="0"/>
              </a:rPr>
              <a:t>relativamente all’impianto </a:t>
            </a:r>
            <a:r>
              <a:rPr lang="it-IT" sz="1600" dirty="0">
                <a:solidFill>
                  <a:schemeClr val="tx2"/>
                </a:solidFill>
                <a:latin typeface="Garamond" panose="02020404030301010803" pitchFamily="18" charset="0"/>
              </a:rPr>
              <a:t>risultato </a:t>
            </a:r>
            <a:r>
              <a:rPr lang="it-IT" sz="1600" dirty="0" err="1">
                <a:solidFill>
                  <a:schemeClr val="tx2"/>
                </a:solidFill>
                <a:latin typeface="Garamond" panose="02020404030301010803" pitchFamily="18" charset="0"/>
              </a:rPr>
              <a:t>inoperativo</a:t>
            </a:r>
            <a:r>
              <a:rPr lang="it-IT" sz="1600" dirty="0">
                <a:solidFill>
                  <a:schemeClr val="tx2"/>
                </a:solidFill>
                <a:latin typeface="Garamond" panose="02020404030301010803" pitchFamily="18" charset="0"/>
              </a:rPr>
              <a:t>. </a:t>
            </a:r>
          </a:p>
          <a:p>
            <a:pPr marL="285750" indent="-285750">
              <a:buFont typeface="Courier New" panose="02070309020205020404" pitchFamily="49" charset="0"/>
              <a:buChar char="o"/>
            </a:pPr>
            <a:endParaRPr lang="it-IT" sz="1600" dirty="0">
              <a:solidFill>
                <a:schemeClr val="tx2"/>
              </a:solidFill>
              <a:latin typeface="Garamond" panose="02020404030301010803" pitchFamily="18" charset="0"/>
            </a:endParaRPr>
          </a:p>
          <a:p>
            <a:pPr marL="285750" indent="-285750">
              <a:buFont typeface="Courier New" panose="02070309020205020404" pitchFamily="49" charset="0"/>
              <a:buChar char="o"/>
            </a:pPr>
            <a:r>
              <a:rPr lang="it-IT" sz="1600" dirty="0" smtClean="0">
                <a:solidFill>
                  <a:schemeClr val="tx2"/>
                </a:solidFill>
                <a:latin typeface="Garamond" panose="02020404030301010803" pitchFamily="18" charset="0"/>
              </a:rPr>
              <a:t>L’esercente </a:t>
            </a:r>
            <a:r>
              <a:rPr lang="it-IT" sz="1600" dirty="0">
                <a:solidFill>
                  <a:schemeClr val="tx2"/>
                </a:solidFill>
                <a:latin typeface="Garamond" panose="02020404030301010803" pitchFamily="18" charset="0"/>
              </a:rPr>
              <a:t>può presentare memorie scritte ed idonea documentazione circostanziante le particolari condizioni, anche di natura economica, che hanno determinato l’inoperatività del deposito e comprovante la continuità e la sostenibilità della gestione aziendale. </a:t>
            </a:r>
            <a:r>
              <a:rPr lang="it-IT" sz="1600" dirty="0" smtClean="0">
                <a:solidFill>
                  <a:schemeClr val="tx2"/>
                </a:solidFill>
                <a:latin typeface="Garamond" panose="02020404030301010803" pitchFamily="18" charset="0"/>
              </a:rPr>
              <a:t>L’UD valuta </a:t>
            </a:r>
            <a:r>
              <a:rPr lang="it-IT" sz="1600" dirty="0">
                <a:solidFill>
                  <a:schemeClr val="tx2"/>
                </a:solidFill>
                <a:latin typeface="Garamond" panose="02020404030301010803" pitchFamily="18" charset="0"/>
              </a:rPr>
              <a:t>i documenti prodotti dall’esercente unitamente alla complessiva posizione tributaria rivestita dalla </a:t>
            </a:r>
            <a:r>
              <a:rPr lang="it-IT" sz="1600" dirty="0" smtClean="0">
                <a:solidFill>
                  <a:schemeClr val="tx2"/>
                </a:solidFill>
                <a:latin typeface="Garamond" panose="02020404030301010803" pitchFamily="18" charset="0"/>
              </a:rPr>
              <a:t>Società.</a:t>
            </a:r>
            <a:endParaRPr lang="it-IT" sz="1600" dirty="0">
              <a:solidFill>
                <a:schemeClr val="tx2"/>
              </a:solidFill>
              <a:latin typeface="Garamond" panose="02020404030301010803" pitchFamily="18" charset="0"/>
            </a:endParaRPr>
          </a:p>
          <a:p>
            <a:r>
              <a:rPr lang="it-IT" sz="1600" dirty="0">
                <a:solidFill>
                  <a:schemeClr val="tx2"/>
                </a:solidFill>
                <a:latin typeface="Garamond" panose="02020404030301010803" pitchFamily="18" charset="0"/>
              </a:rPr>
              <a:t> </a:t>
            </a:r>
          </a:p>
          <a:p>
            <a:pPr marL="285750" indent="-285750">
              <a:buFont typeface="Courier New" panose="02070309020205020404" pitchFamily="49" charset="0"/>
              <a:buChar char="o"/>
            </a:pPr>
            <a:r>
              <a:rPr lang="it-IT" sz="1600" dirty="0" smtClean="0">
                <a:solidFill>
                  <a:schemeClr val="tx2"/>
                </a:solidFill>
                <a:latin typeface="Garamond" panose="02020404030301010803" pitchFamily="18" charset="0"/>
              </a:rPr>
              <a:t>Qualora le </a:t>
            </a:r>
            <a:r>
              <a:rPr lang="it-IT" sz="1600" dirty="0">
                <a:solidFill>
                  <a:schemeClr val="tx2"/>
                </a:solidFill>
                <a:latin typeface="Garamond" panose="02020404030301010803" pitchFamily="18" charset="0"/>
              </a:rPr>
              <a:t>osservazioni presentate </a:t>
            </a:r>
            <a:r>
              <a:rPr lang="it-IT" sz="1600" dirty="0" smtClean="0">
                <a:solidFill>
                  <a:schemeClr val="tx2"/>
                </a:solidFill>
                <a:latin typeface="Garamond" panose="02020404030301010803" pitchFamily="18" charset="0"/>
              </a:rPr>
              <a:t>dall’esercente siano ritenute non </a:t>
            </a:r>
            <a:r>
              <a:rPr lang="it-IT" sz="1600" dirty="0" err="1" smtClean="0">
                <a:solidFill>
                  <a:schemeClr val="tx2"/>
                </a:solidFill>
                <a:latin typeface="Garamond" panose="02020404030301010803" pitchFamily="18" charset="0"/>
              </a:rPr>
              <a:t>accoglibili</a:t>
            </a:r>
            <a:r>
              <a:rPr lang="it-IT" sz="1600" dirty="0" smtClean="0">
                <a:solidFill>
                  <a:schemeClr val="tx2"/>
                </a:solidFill>
                <a:latin typeface="Garamond" panose="02020404030301010803" pitchFamily="18" charset="0"/>
              </a:rPr>
              <a:t>, l’UD adotta </a:t>
            </a:r>
            <a:r>
              <a:rPr lang="it-IT" sz="1600" dirty="0">
                <a:solidFill>
                  <a:schemeClr val="tx2"/>
                </a:solidFill>
                <a:latin typeface="Garamond" panose="02020404030301010803" pitchFamily="18" charset="0"/>
              </a:rPr>
              <a:t>motivato provvedimento </a:t>
            </a:r>
            <a:r>
              <a:rPr lang="it-IT" sz="1600" dirty="0" smtClean="0">
                <a:solidFill>
                  <a:schemeClr val="tx2"/>
                </a:solidFill>
                <a:latin typeface="Garamond" panose="02020404030301010803" pitchFamily="18" charset="0"/>
              </a:rPr>
              <a:t>di </a:t>
            </a:r>
            <a:r>
              <a:rPr lang="it-IT" sz="1600" dirty="0">
                <a:solidFill>
                  <a:schemeClr val="tx2"/>
                </a:solidFill>
                <a:latin typeface="Garamond" panose="02020404030301010803" pitchFamily="18" charset="0"/>
              </a:rPr>
              <a:t>revoca dell’autorizzazione alla gestione dell’impianto in regime di deposito fiscale e della correlata licenza fiscale di esercizio di deposito commerciale ovvero di tale licenza ed eventuale accessoria autorizzazione ad operare come destinatario registrato.</a:t>
            </a:r>
          </a:p>
          <a:p>
            <a:pPr marL="285750" indent="-285750">
              <a:buFont typeface="Courier New" panose="02070309020205020404" pitchFamily="49" charset="0"/>
              <a:buChar char="o"/>
            </a:pPr>
            <a:endParaRPr lang="it-IT" sz="1600" dirty="0">
              <a:solidFill>
                <a:schemeClr val="tx2"/>
              </a:solidFill>
              <a:latin typeface="Garamond" panose="02020404030301010803" pitchFamily="18" charset="0"/>
            </a:endParaRPr>
          </a:p>
          <a:p>
            <a:pPr marL="285750" indent="-285750">
              <a:buFont typeface="Courier New" panose="02070309020205020404" pitchFamily="49" charset="0"/>
              <a:buChar char="o"/>
            </a:pPr>
            <a:r>
              <a:rPr lang="it-IT" sz="1600" dirty="0" smtClean="0">
                <a:solidFill>
                  <a:schemeClr val="tx2"/>
                </a:solidFill>
                <a:latin typeface="Garamond" panose="02020404030301010803" pitchFamily="18" charset="0"/>
              </a:rPr>
              <a:t>Ai </a:t>
            </a:r>
            <a:r>
              <a:rPr lang="it-IT" sz="1600" dirty="0">
                <a:solidFill>
                  <a:schemeClr val="tx2"/>
                </a:solidFill>
                <a:latin typeface="Garamond" panose="02020404030301010803" pitchFamily="18" charset="0"/>
              </a:rPr>
              <a:t>fini della decadenza delle autorizzazioni rilasciate ai sensi delle disposizioni in materia di installazione ed esercizio di impianti di stoccaggio di oli minerali, </a:t>
            </a:r>
            <a:r>
              <a:rPr lang="it-IT" sz="1600" dirty="0" smtClean="0">
                <a:solidFill>
                  <a:schemeClr val="tx2"/>
                </a:solidFill>
                <a:latin typeface="Garamond" panose="02020404030301010803" pitchFamily="18" charset="0"/>
              </a:rPr>
              <a:t>l’UD comunica </a:t>
            </a:r>
            <a:r>
              <a:rPr lang="it-IT" sz="1600" dirty="0">
                <a:solidFill>
                  <a:schemeClr val="tx2"/>
                </a:solidFill>
                <a:latin typeface="Garamond" panose="02020404030301010803" pitchFamily="18" charset="0"/>
              </a:rPr>
              <a:t>il provvedimento di revoca alla Direzione Accise – Energie e Alcoli, per i depositi costieri, ovvero alla propria Direzione Territoriale, per i depositi di stoccaggio, per la successiva trasmissione del provvedimento di revoca all’organo amministrativo rispettivamente competente del Ministero della transizione ecologica o della Regione.             </a:t>
            </a:r>
          </a:p>
        </p:txBody>
      </p:sp>
      <p:cxnSp>
        <p:nvCxnSpPr>
          <p:cNvPr id="12" name="Connettore diritto 11">
            <a:extLst>
              <a:ext uri="{FF2B5EF4-FFF2-40B4-BE49-F238E27FC236}">
                <a16:creationId xmlns:a16="http://schemas.microsoft.com/office/drawing/2014/main" id="{65153885-0BAA-41FF-BD82-E8751E761665}"/>
              </a:ext>
            </a:extLst>
          </p:cNvPr>
          <p:cNvCxnSpPr>
            <a:cxnSpLocks/>
          </p:cNvCxnSpPr>
          <p:nvPr/>
        </p:nvCxnSpPr>
        <p:spPr>
          <a:xfrm>
            <a:off x="647572" y="1460500"/>
            <a:ext cx="0" cy="433070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5" name="Date Placeholder 3">
            <a:extLst>
              <a:ext uri="{FF2B5EF4-FFF2-40B4-BE49-F238E27FC236}">
                <a16:creationId xmlns:a16="http://schemas.microsoft.com/office/drawing/2014/main" id="{04D99C90-A5E5-4995-ACB9-458739FCCABC}"/>
              </a:ext>
            </a:extLst>
          </p:cNvPr>
          <p:cNvSpPr>
            <a:spLocks noGrp="1"/>
          </p:cNvSpPr>
          <p:nvPr>
            <p:ph type="dt" sz="half" idx="10"/>
          </p:nvPr>
        </p:nvSpPr>
        <p:spPr>
          <a:xfrm>
            <a:off x="9922455" y="6041361"/>
            <a:ext cx="1343706" cy="365125"/>
          </a:xfrm>
        </p:spPr>
        <p:txBody>
          <a:bodyPr/>
          <a:lstStyle>
            <a:lvl1pPr>
              <a:defRPr>
                <a:latin typeface="Helvetica LT Std Cond" panose="020B0506020202030204" pitchFamily="34" charset="0"/>
              </a:defRPr>
            </a:lvl1pPr>
          </a:lstStyle>
          <a:p>
            <a:r>
              <a:rPr lang="en-US" dirty="0" smtClean="0">
                <a:latin typeface="Garamond" panose="02020404030301010803" pitchFamily="18" charset="0"/>
              </a:rPr>
              <a:t>25/08/2022</a:t>
            </a:r>
            <a:endParaRPr lang="en-US" dirty="0">
              <a:latin typeface="Garamond" panose="02020404030301010803" pitchFamily="18" charset="0"/>
            </a:endParaRPr>
          </a:p>
        </p:txBody>
      </p:sp>
      <p:sp>
        <p:nvSpPr>
          <p:cNvPr id="8" name="CasellaDiTesto 7">
            <a:extLst>
              <a:ext uri="{FF2B5EF4-FFF2-40B4-BE49-F238E27FC236}">
                <a16:creationId xmlns:a16="http://schemas.microsoft.com/office/drawing/2014/main" id="{0AE17FB2-5F1A-47AE-BCC7-2D5EA48C7007}"/>
              </a:ext>
            </a:extLst>
          </p:cNvPr>
          <p:cNvSpPr txBox="1"/>
          <p:nvPr/>
        </p:nvSpPr>
        <p:spPr>
          <a:xfrm>
            <a:off x="1262743" y="879862"/>
            <a:ext cx="9437914" cy="400110"/>
          </a:xfrm>
          <a:prstGeom prst="rect">
            <a:avLst/>
          </a:prstGeom>
          <a:noFill/>
        </p:spPr>
        <p:txBody>
          <a:bodyPr wrap="square" rtlCol="0" anchor="b">
            <a:spAutoFit/>
          </a:bodyPr>
          <a:lstStyle/>
          <a:p>
            <a:r>
              <a:rPr lang="it-IT" sz="2000" dirty="0" smtClean="0">
                <a:solidFill>
                  <a:srgbClr val="6886C4"/>
                </a:solidFill>
                <a:latin typeface="Garamond" panose="02020404030301010803" pitchFamily="18" charset="0"/>
              </a:rPr>
              <a:t>Provvedimento </a:t>
            </a:r>
            <a:r>
              <a:rPr lang="it-IT" sz="2000" dirty="0">
                <a:solidFill>
                  <a:srgbClr val="6886C4"/>
                </a:solidFill>
                <a:latin typeface="Garamond" panose="02020404030301010803" pitchFamily="18" charset="0"/>
              </a:rPr>
              <a:t>all’esame </a:t>
            </a:r>
            <a:r>
              <a:rPr lang="it-IT" sz="2000" dirty="0" smtClean="0">
                <a:solidFill>
                  <a:srgbClr val="6886C4"/>
                </a:solidFill>
                <a:latin typeface="Garamond" panose="02020404030301010803" pitchFamily="18" charset="0"/>
              </a:rPr>
              <a:t>ADM</a:t>
            </a:r>
            <a:endParaRPr lang="it-IT" sz="2000" dirty="0">
              <a:solidFill>
                <a:srgbClr val="6886C4"/>
              </a:solidFill>
              <a:latin typeface="Garamond" panose="02020404030301010803" pitchFamily="18" charset="0"/>
            </a:endParaRPr>
          </a:p>
        </p:txBody>
      </p:sp>
    </p:spTree>
    <p:extLst>
      <p:ext uri="{BB962C8B-B14F-4D97-AF65-F5344CB8AC3E}">
        <p14:creationId xmlns:p14="http://schemas.microsoft.com/office/powerpoint/2010/main" val="384770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ASTSLIDEVIEWED" val="256,1,Slide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zione">
  <a:themeElements>
    <a:clrScheme name="Personalizzato 6">
      <a:dk1>
        <a:srgbClr val="003399"/>
      </a:dk1>
      <a:lt1>
        <a:sysClr val="window" lastClr="FFFFFF"/>
      </a:lt1>
      <a:dk2>
        <a:srgbClr val="FFFFFF"/>
      </a:dk2>
      <a:lt2>
        <a:srgbClr val="636363"/>
      </a:lt2>
      <a:accent1>
        <a:srgbClr val="003399"/>
      </a:accent1>
      <a:accent2>
        <a:srgbClr val="6886C4"/>
      </a:accent2>
      <a:accent3>
        <a:srgbClr val="AEBFE0"/>
      </a:accent3>
      <a:accent4>
        <a:srgbClr val="EFB251"/>
      </a:accent4>
      <a:accent5>
        <a:srgbClr val="EF755F"/>
      </a:accent5>
      <a:accent6>
        <a:srgbClr val="ED515C"/>
      </a:accent6>
      <a:hlink>
        <a:srgbClr val="8F8F8F"/>
      </a:hlink>
      <a:folHlink>
        <a:srgbClr val="A5A5A5"/>
      </a:folHlink>
    </a:clrScheme>
    <a:fontScheme name="Magneti Marelli">
      <a:majorFont>
        <a:latin typeface="Arial"/>
        <a:ea typeface=""/>
        <a:cs typeface=""/>
      </a:majorFont>
      <a:minorFont>
        <a:latin typeface="Arial"/>
        <a:ea typeface=""/>
        <a:cs typeface=""/>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
  <TotalTime>2565</TotalTime>
  <Words>2297</Words>
  <Application>Microsoft Office PowerPoint</Application>
  <PresentationFormat>Widescreen</PresentationFormat>
  <Paragraphs>156</Paragraphs>
  <Slides>13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13</vt:i4>
      </vt:variant>
    </vt:vector>
  </HeadingPairs>
  <TitlesOfParts>
    <vt:vector size="19" baseType="lpstr">
      <vt:lpstr>Arial</vt:lpstr>
      <vt:lpstr>Courier New</vt:lpstr>
      <vt:lpstr>Garamond</vt:lpstr>
      <vt:lpstr>Helvetica LT Std Cond</vt:lpstr>
      <vt:lpstr>Wingdings 2</vt:lpstr>
      <vt:lpstr>Citazione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enrico;m@p</dc:creator>
  <cp:lastModifiedBy>GALDI ROBERTO</cp:lastModifiedBy>
  <cp:revision>237</cp:revision>
  <dcterms:created xsi:type="dcterms:W3CDTF">2018-03-06T13:17:14Z</dcterms:created>
  <dcterms:modified xsi:type="dcterms:W3CDTF">2022-08-24T11:43:53Z</dcterms:modified>
</cp:coreProperties>
</file>